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56" r:id="rId2"/>
    <p:sldId id="259" r:id="rId3"/>
    <p:sldId id="258" r:id="rId4"/>
    <p:sldId id="257" r:id="rId5"/>
    <p:sldId id="324" r:id="rId6"/>
    <p:sldId id="332" r:id="rId7"/>
    <p:sldId id="288" r:id="rId8"/>
    <p:sldId id="325" r:id="rId9"/>
    <p:sldId id="305" r:id="rId10"/>
    <p:sldId id="306" r:id="rId11"/>
    <p:sldId id="309" r:id="rId12"/>
    <p:sldId id="310" r:id="rId13"/>
    <p:sldId id="311" r:id="rId14"/>
    <p:sldId id="312" r:id="rId15"/>
    <p:sldId id="314" r:id="rId16"/>
    <p:sldId id="315" r:id="rId17"/>
    <p:sldId id="316" r:id="rId18"/>
    <p:sldId id="319" r:id="rId19"/>
    <p:sldId id="320" r:id="rId20"/>
    <p:sldId id="322" r:id="rId21"/>
    <p:sldId id="282" r:id="rId22"/>
    <p:sldId id="404" r:id="rId23"/>
    <p:sldId id="283" r:id="rId24"/>
    <p:sldId id="326" r:id="rId25"/>
    <p:sldId id="289" r:id="rId26"/>
    <p:sldId id="396" r:id="rId27"/>
    <p:sldId id="262" r:id="rId28"/>
    <p:sldId id="397" r:id="rId29"/>
    <p:sldId id="313" r:id="rId30"/>
    <p:sldId id="317" r:id="rId31"/>
    <p:sldId id="318" r:id="rId32"/>
    <p:sldId id="398" r:id="rId33"/>
    <p:sldId id="304" r:id="rId34"/>
    <p:sldId id="295" r:id="rId35"/>
    <p:sldId id="296" r:id="rId36"/>
    <p:sldId id="297" r:id="rId37"/>
    <p:sldId id="298" r:id="rId38"/>
    <p:sldId id="299" r:id="rId39"/>
    <p:sldId id="300" r:id="rId40"/>
    <p:sldId id="538" r:id="rId41"/>
    <p:sldId id="301" r:id="rId42"/>
    <p:sldId id="302" r:id="rId43"/>
    <p:sldId id="327" r:id="rId44"/>
    <p:sldId id="269" r:id="rId45"/>
    <p:sldId id="539" r:id="rId46"/>
    <p:sldId id="540" r:id="rId47"/>
    <p:sldId id="541" r:id="rId48"/>
    <p:sldId id="536" r:id="rId49"/>
    <p:sldId id="328" r:id="rId50"/>
    <p:sldId id="292" r:id="rId51"/>
    <p:sldId id="293" r:id="rId52"/>
    <p:sldId id="294" r:id="rId53"/>
    <p:sldId id="329" r:id="rId54"/>
    <p:sldId id="333" r:id="rId55"/>
    <p:sldId id="389" r:id="rId56"/>
    <p:sldId id="390" r:id="rId57"/>
    <p:sldId id="391" r:id="rId58"/>
    <p:sldId id="392" r:id="rId59"/>
    <p:sldId id="395" r:id="rId60"/>
    <p:sldId id="387" r:id="rId61"/>
    <p:sldId id="393" r:id="rId62"/>
    <p:sldId id="394" r:id="rId63"/>
    <p:sldId id="388" r:id="rId64"/>
    <p:sldId id="330" r:id="rId65"/>
    <p:sldId id="261" r:id="rId66"/>
    <p:sldId id="323" r:id="rId67"/>
    <p:sldId id="331" r:id="rId68"/>
    <p:sldId id="285" r:id="rId69"/>
    <p:sldId id="279" r:id="rId70"/>
    <p:sldId id="280" r:id="rId71"/>
    <p:sldId id="277" r:id="rId72"/>
    <p:sldId id="281" r:id="rId73"/>
    <p:sldId id="286" r:id="rId74"/>
    <p:sldId id="287" r:id="rId75"/>
    <p:sldId id="303" r:id="rId76"/>
    <p:sldId id="275" r:id="rId77"/>
    <p:sldId id="267" r:id="rId78"/>
    <p:sldId id="266"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01" autoAdjust="0"/>
    <p:restoredTop sz="94593"/>
  </p:normalViewPr>
  <p:slideViewPr>
    <p:cSldViewPr snapToGrid="0" snapToObjects="1">
      <p:cViewPr varScale="1">
        <p:scale>
          <a:sx n="117" d="100"/>
          <a:sy n="117" d="100"/>
        </p:scale>
        <p:origin x="118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4/8/19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4/8/19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there</a:t>
            </a:r>
            <a:r>
              <a:rPr lang="en-US" baseline="0" dirty="0"/>
              <a:t> are two licenses if effect for this course. </a:t>
            </a:r>
          </a:p>
          <a:p>
            <a:pPr marL="628650" lvl="1" indent="-171450">
              <a:buFontTx/>
              <a:buChar char="•"/>
            </a:pPr>
            <a:r>
              <a:rPr lang="en-US" baseline="0" dirty="0"/>
              <a:t>All *content* (lectures, written materials, etc.) are made available under the Creative Commons Attribution-</a:t>
            </a:r>
            <a:r>
              <a:rPr lang="en-US" baseline="0" dirty="0" err="1"/>
              <a:t>ShareAlike</a:t>
            </a:r>
            <a:r>
              <a:rPr lang="en-US" baseline="0" dirty="0"/>
              <a:t> 4.0 International (CC BY-SA 4.0). (https://</a:t>
            </a:r>
            <a:r>
              <a:rPr lang="en-US" baseline="0" dirty="0" err="1"/>
              <a:t>creativecommons.org</a:t>
            </a:r>
            <a:r>
              <a:rPr lang="en-US" baseline="0" dirty="0"/>
              <a:t>/licenses/by-</a:t>
            </a:r>
            <a:r>
              <a:rPr lang="en-US" baseline="0" dirty="0" err="1"/>
              <a:t>sa</a:t>
            </a:r>
            <a:r>
              <a:rPr lang="en-US" baseline="0" dirty="0"/>
              <a:t>/4.0/).</a:t>
            </a:r>
          </a:p>
          <a:p>
            <a:pPr marL="628650" lvl="1" indent="-171450">
              <a:buFontTx/>
              <a:buChar char="•"/>
            </a:pPr>
            <a:r>
              <a:rPr lang="en-US" baseline="0" dirty="0"/>
              <a:t>All *code* (R scripts the website code itself) are made available under the MIT License (https://</a:t>
            </a:r>
            <a:r>
              <a:rPr lang="en-US" baseline="0" dirty="0" err="1"/>
              <a:t>opensource.org</a:t>
            </a:r>
            <a:r>
              <a:rPr lang="en-US" baseline="0" dirty="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alibri" panose="020F0502020204030204" pitchFamily="34" charset="0"/>
                <a:cs typeface="Calibri" panose="020F0502020204030204" pitchFamily="34" charset="0"/>
              </a:rPr>
              <a:t>gene_id</a:t>
            </a:r>
            <a:r>
              <a:rPr lang="en-US" sz="1200" dirty="0">
                <a:latin typeface="Calibri" panose="020F0502020204030204" pitchFamily="34" charset="0"/>
                <a:cs typeface="Calibri" panose="020F0502020204030204" pitchFamily="34" charset="0"/>
              </a:rPr>
              <a:t> "ENSG00000279973”; </a:t>
            </a:r>
            <a:r>
              <a:rPr lang="en-US" sz="1200" dirty="0" err="1">
                <a:latin typeface="Calibri" panose="020F0502020204030204" pitchFamily="34" charset="0"/>
                <a:cs typeface="Calibri" panose="020F0502020204030204" pitchFamily="34" charset="0"/>
              </a:rPr>
              <a:t>gene_version</a:t>
            </a:r>
            <a:r>
              <a:rPr lang="en-US" sz="1200" dirty="0">
                <a:latin typeface="Calibri" panose="020F0502020204030204" pitchFamily="34" charset="0"/>
                <a:cs typeface="Calibri" panose="020F0502020204030204" pitchFamily="34" charset="0"/>
              </a:rPr>
              <a:t> "1"; </a:t>
            </a:r>
            <a:r>
              <a:rPr lang="en-US" sz="1200" dirty="0" err="1">
                <a:latin typeface="Calibri" panose="020F0502020204030204" pitchFamily="34" charset="0"/>
                <a:cs typeface="Calibri" panose="020F0502020204030204" pitchFamily="34" charset="0"/>
              </a:rPr>
              <a:t>transcript_id</a:t>
            </a:r>
            <a:r>
              <a:rPr lang="en-US" sz="1200" dirty="0">
                <a:latin typeface="Calibri" panose="020F0502020204030204" pitchFamily="34" charset="0"/>
                <a:cs typeface="Calibri" panose="020F0502020204030204" pitchFamily="34" charset="0"/>
              </a:rPr>
              <a:t> "ENST00000624155"; </a:t>
            </a:r>
            <a:r>
              <a:rPr lang="en-US" sz="1200" dirty="0" err="1">
                <a:latin typeface="Calibri" panose="020F0502020204030204" pitchFamily="34" charset="0"/>
                <a:cs typeface="Calibri" panose="020F0502020204030204" pitchFamily="34" charset="0"/>
              </a:rPr>
              <a:t>transcript_version</a:t>
            </a:r>
            <a:r>
              <a:rPr lang="en-US" sz="1200" dirty="0">
                <a:latin typeface="Calibri" panose="020F0502020204030204" pitchFamily="34" charset="0"/>
                <a:cs typeface="Calibri" panose="020F0502020204030204" pitchFamily="34" charset="0"/>
              </a:rPr>
              <a:t> "1"; </a:t>
            </a:r>
            <a:r>
              <a:rPr lang="en-US" sz="1200" dirty="0" err="1">
                <a:latin typeface="Calibri" panose="020F0502020204030204" pitchFamily="34" charset="0"/>
                <a:cs typeface="Calibri" panose="020F0502020204030204" pitchFamily="34" charset="0"/>
              </a:rPr>
              <a:t>exon_number</a:t>
            </a:r>
            <a:r>
              <a:rPr lang="en-US" sz="1200" dirty="0">
                <a:latin typeface="Calibri" panose="020F0502020204030204" pitchFamily="34" charset="0"/>
                <a:cs typeface="Calibri" panose="020F0502020204030204" pitchFamily="34" charset="0"/>
              </a:rPr>
              <a:t> "1"; </a:t>
            </a:r>
            <a:r>
              <a:rPr lang="en-US" sz="1200" dirty="0" err="1">
                <a:latin typeface="Calibri" panose="020F0502020204030204" pitchFamily="34" charset="0"/>
                <a:cs typeface="Calibri" panose="020F0502020204030204" pitchFamily="34" charset="0"/>
              </a:rPr>
              <a:t>gene_name</a:t>
            </a:r>
            <a:r>
              <a:rPr lang="en-US" sz="1200" dirty="0">
                <a:latin typeface="Calibri" panose="020F0502020204030204" pitchFamily="34" charset="0"/>
                <a:cs typeface="Calibri" panose="020F0502020204030204" pitchFamily="34" charset="0"/>
              </a:rPr>
              <a:t> "BAGE5"; </a:t>
            </a:r>
            <a:r>
              <a:rPr lang="en-US" sz="1200" dirty="0" err="1">
                <a:latin typeface="Calibri" panose="020F0502020204030204" pitchFamily="34" charset="0"/>
                <a:cs typeface="Calibri" panose="020F0502020204030204" pitchFamily="34" charset="0"/>
              </a:rPr>
              <a:t>gene_source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ensembl</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gene_biotype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protein_coding</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transcript_name</a:t>
            </a:r>
            <a:r>
              <a:rPr lang="en-US" sz="1200" dirty="0">
                <a:latin typeface="Calibri" panose="020F0502020204030204" pitchFamily="34" charset="0"/>
                <a:cs typeface="Calibri" panose="020F0502020204030204" pitchFamily="34" charset="0"/>
              </a:rPr>
              <a:t> "BAGE5-201"; </a:t>
            </a:r>
            <a:r>
              <a:rPr lang="en-US" sz="1200" dirty="0" err="1">
                <a:latin typeface="Calibri" panose="020F0502020204030204" pitchFamily="34" charset="0"/>
                <a:cs typeface="Calibri" panose="020F0502020204030204" pitchFamily="34" charset="0"/>
              </a:rPr>
              <a:t>transcript_source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ensembl</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transcript_biotype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protein_coding</a:t>
            </a:r>
            <a:r>
              <a:rPr lang="en-US" sz="1200" dirty="0">
                <a:latin typeface="Calibri" panose="020F0502020204030204" pitchFamily="34" charset="0"/>
                <a:cs typeface="Calibri" panose="020F0502020204030204" pitchFamily="34" charset="0"/>
              </a:rPr>
              <a:t>"; tag "basic"; </a:t>
            </a:r>
            <a:r>
              <a:rPr lang="en-US" sz="1200" dirty="0" err="1">
                <a:latin typeface="Calibri" panose="020F0502020204030204" pitchFamily="34" charset="0"/>
                <a:cs typeface="Calibri" panose="020F0502020204030204" pitchFamily="34" charset="0"/>
              </a:rPr>
              <a:t>transcript_support_level</a:t>
            </a:r>
            <a:r>
              <a:rPr lang="en-US" sz="1200" dirty="0">
                <a:latin typeface="Calibri" panose="020F0502020204030204" pitchFamily="34" charset="0"/>
                <a:cs typeface="Calibri" panose="020F0502020204030204" pitchFamily="34" charset="0"/>
              </a:rPr>
              <a:t> "1";</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32</a:t>
            </a:fld>
            <a:endParaRPr lang="en-US"/>
          </a:p>
        </p:txBody>
      </p:sp>
    </p:spTree>
    <p:extLst>
      <p:ext uri="{BB962C8B-B14F-4D97-AF65-F5344CB8AC3E}">
        <p14:creationId xmlns:p14="http://schemas.microsoft.com/office/powerpoint/2010/main" val="116308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genome.sph.umich.edu</a:t>
            </a:r>
            <a:r>
              <a:rPr lang="en-US" dirty="0"/>
              <a:t>/wiki/</a:t>
            </a:r>
            <a:r>
              <a:rPr lang="en-US" dirty="0" err="1"/>
              <a:t>Variant_Normalization</a:t>
            </a:r>
            <a:r>
              <a:rPr lang="en-US" dirty="0"/>
              <a:t> </a:t>
            </a:r>
          </a:p>
          <a:p>
            <a:endParaRPr lang="en-US" dirty="0"/>
          </a:p>
          <a:p>
            <a:r>
              <a:rPr lang="en-US" dirty="0"/>
              <a:t>Parsimony means representing a variant in as few nucleotides as possible without reducing the length of any allele to 0.</a:t>
            </a:r>
          </a:p>
          <a:p>
            <a:endParaRPr lang="en-US" dirty="0"/>
          </a:p>
          <a:p>
            <a:r>
              <a:rPr lang="en-US" dirty="0"/>
              <a:t>Left aligning a variant means shifting the start position of that variant to the left till it is no longer possible to do so.</a:t>
            </a:r>
          </a:p>
          <a:p>
            <a:endParaRPr lang="en-US" dirty="0"/>
          </a:p>
          <a:p>
            <a:endParaRPr lang="en-US" dirty="0"/>
          </a:p>
          <a:p>
            <a:endParaRPr lang="en-US" dirty="0"/>
          </a:p>
          <a:p>
            <a:r>
              <a:rPr lang="en-US" dirty="0"/>
              <a:t>The representation of variants in a VCF file requires that no alleles in the REF and ALT field are represented with an empty string (empty allele). The red </a:t>
            </a:r>
            <a:r>
              <a:rPr lang="en-US" dirty="0" err="1"/>
              <a:t>indel</a:t>
            </a:r>
            <a:r>
              <a:rPr lang="en-US" dirty="0"/>
              <a:t> has an illegal VCF representation.</a:t>
            </a:r>
          </a:p>
          <a:p>
            <a:r>
              <a:rPr lang="en-US" dirty="0"/>
              <a:t>The green variant is not left aligned as you can prefix an A nucleotide on the left side of the variant's alleles and truncate the C on the right side of the variant's alleles. It is however parsimonious.</a:t>
            </a:r>
          </a:p>
          <a:p>
            <a:r>
              <a:rPr lang="en-US" dirty="0"/>
              <a:t>The orange variant is left aligned but is not right parsimonious.</a:t>
            </a:r>
          </a:p>
          <a:p>
            <a:r>
              <a:rPr lang="en-US" dirty="0"/>
              <a:t>The blue variant is left aligned but not left parsimonious.</a:t>
            </a:r>
          </a:p>
          <a:p>
            <a:r>
              <a:rPr lang="en-US" dirty="0"/>
              <a:t>The maroon variant is left aligned and parsimonious.</a:t>
            </a:r>
          </a:p>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47</a:t>
            </a:fld>
            <a:endParaRPr lang="en-US"/>
          </a:p>
        </p:txBody>
      </p:sp>
    </p:spTree>
    <p:extLst>
      <p:ext uri="{BB962C8B-B14F-4D97-AF65-F5344CB8AC3E}">
        <p14:creationId xmlns:p14="http://schemas.microsoft.com/office/powerpoint/2010/main" val="176359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pie chart is more intuitive than a bar plot when you have two numbers in a 1:3 proportion.  Even then, it only works well when the slice is aligned.  Basically if your data is more complex than this, the pie chart starts to suck pretty quickly.</a:t>
            </a:r>
          </a:p>
        </p:txBody>
      </p:sp>
      <p:sp>
        <p:nvSpPr>
          <p:cNvPr id="4" name="Slide Number Placeholder 3"/>
          <p:cNvSpPr>
            <a:spLocks noGrp="1"/>
          </p:cNvSpPr>
          <p:nvPr>
            <p:ph type="sldNum" sz="quarter" idx="5"/>
          </p:nvPr>
        </p:nvSpPr>
        <p:spPr/>
        <p:txBody>
          <a:bodyPr/>
          <a:lstStyle/>
          <a:p>
            <a:fld id="{F9BF1BD6-11A6-594E-AFA1-283323A41F72}" type="slidenum">
              <a:rPr lang="en-US" smtClean="0"/>
              <a:pPr/>
              <a:t>60</a:t>
            </a:fld>
            <a:endParaRPr lang="en-US"/>
          </a:p>
        </p:txBody>
      </p:sp>
    </p:spTree>
    <p:extLst>
      <p:ext uri="{BB962C8B-B14F-4D97-AF65-F5344CB8AC3E}">
        <p14:creationId xmlns:p14="http://schemas.microsoft.com/office/powerpoint/2010/main" val="2918131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61</a:t>
            </a:fld>
            <a:endParaRPr lang="en-US"/>
          </a:p>
        </p:txBody>
      </p:sp>
    </p:spTree>
    <p:extLst>
      <p:ext uri="{BB962C8B-B14F-4D97-AF65-F5344CB8AC3E}">
        <p14:creationId xmlns:p14="http://schemas.microsoft.com/office/powerpoint/2010/main" val="4159445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 use of colors that are easy to distinguish from one another.</a:t>
            </a:r>
          </a:p>
          <a:p>
            <a:pPr marL="171450" indent="-171450">
              <a:buFontTx/>
              <a:buChar char="-"/>
            </a:pPr>
            <a:r>
              <a:rPr lang="en-US" dirty="0"/>
              <a:t>Now all data is displayed in the same way</a:t>
            </a:r>
          </a:p>
          <a:p>
            <a:pPr marL="171450" indent="-171450">
              <a:buFontTx/>
              <a:buChar char="-"/>
            </a:pPr>
            <a:r>
              <a:rPr lang="en-US" dirty="0"/>
              <a:t>Now we have bot the absolute numbers of cases, and the proportions of total listed on the left</a:t>
            </a:r>
          </a:p>
          <a:p>
            <a:pPr marL="171450" indent="-171450">
              <a:buFontTx/>
              <a:buChar char="-"/>
            </a:pPr>
            <a:r>
              <a:rPr lang="en-US" dirty="0"/>
              <a:t>Now we are able to show them in descending order. Instead of searching and parsing the relative size of the pie slices.</a:t>
            </a:r>
          </a:p>
          <a:p>
            <a:pPr marL="171450" indent="-171450">
              <a:buFontTx/>
              <a:buChar char="-"/>
            </a:pPr>
            <a:r>
              <a:rPr lang="en-US" dirty="0"/>
              <a:t>Finally, note the overlaid line that we can use to assess the cumulative proportion of all cases represented by the top N categories.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62</a:t>
            </a:fld>
            <a:endParaRPr lang="en-US"/>
          </a:p>
        </p:txBody>
      </p:sp>
    </p:spTree>
    <p:extLst>
      <p:ext uri="{BB962C8B-B14F-4D97-AF65-F5344CB8AC3E}">
        <p14:creationId xmlns:p14="http://schemas.microsoft.com/office/powerpoint/2010/main" val="3941594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68</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a:t>If we overlay</a:t>
            </a:r>
            <a:r>
              <a:rPr lang="en-US" baseline="0" dirty="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72</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7</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9</a:t>
            </a:fld>
            <a:endParaRPr lang="en-US" altLang="en-US"/>
          </a:p>
        </p:txBody>
      </p:sp>
    </p:spTree>
    <p:extLst>
      <p:ext uri="{BB962C8B-B14F-4D97-AF65-F5344CB8AC3E}">
        <p14:creationId xmlns:p14="http://schemas.microsoft.com/office/powerpoint/2010/main" val="126965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10</a:t>
            </a:fld>
            <a:endParaRPr lang="en-US" altLang="en-US"/>
          </a:p>
        </p:txBody>
      </p:sp>
    </p:spTree>
    <p:extLst>
      <p:ext uri="{BB962C8B-B14F-4D97-AF65-F5344CB8AC3E}">
        <p14:creationId xmlns:p14="http://schemas.microsoft.com/office/powerpoint/2010/main" val="156745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a:latin typeface="Calibri" charset="0"/>
              </a:rPr>
              <a:t>DNA sequencing capabilities have changed radically since 2005, with the introduction of next-generation or </a:t>
            </a:r>
            <a:r>
              <a:rPr lang="ja-JP" altLang="en-US">
                <a:latin typeface="Calibri" charset="0"/>
              </a:rPr>
              <a:t>“</a:t>
            </a:r>
            <a:r>
              <a:rPr lang="en-US" altLang="ja-JP">
                <a:latin typeface="Calibri" charset="0"/>
              </a:rPr>
              <a:t>massively parallel</a:t>
            </a:r>
            <a:r>
              <a:rPr lang="ja-JP" altLang="en-US">
                <a:latin typeface="Calibri" charset="0"/>
              </a:rPr>
              <a:t>”</a:t>
            </a:r>
            <a:r>
              <a:rPr lang="en-US" altLang="ja-JP">
                <a:latin typeface="Calibri" charset="0"/>
              </a:rPr>
              <a:t> sequencing instruments.  These differ fundamentally from capillary/Sanger methods because the up-front processes required of the latter, such as subcloning, picking of colonies, DNA isolation, and DNA sequencing reaction preparation are no longer needed (top panel).  Rather, the massively parallel methods sequence the randomly fragmented, adapter ligated </a:t>
            </a:r>
            <a:r>
              <a:rPr lang="ja-JP" altLang="en-US">
                <a:latin typeface="Calibri" charset="0"/>
              </a:rPr>
              <a:t>“</a:t>
            </a:r>
            <a:r>
              <a:rPr lang="en-US" altLang="ja-JP">
                <a:latin typeface="Calibri" charset="0"/>
              </a:rPr>
              <a:t>library</a:t>
            </a:r>
            <a:r>
              <a:rPr lang="ja-JP" altLang="en-US">
                <a:latin typeface="Calibri" charset="0"/>
              </a:rPr>
              <a:t>”</a:t>
            </a:r>
            <a:r>
              <a:rPr lang="en-US" altLang="ja-JP">
                <a:latin typeface="Calibri" charset="0"/>
              </a:rPr>
              <a:t> fragments in a stepwise method that intercalates DNA sequencing steps with detection steps.  This so-called massively parallel method means that a single human genome can be sequenced in a matter of days to produce the data required to characterize that genome by comparison to the human reference genome.</a:t>
            </a:r>
            <a:endParaRPr lang="en-US" altLang="en-US">
              <a:latin typeface="Calibri" charset="0"/>
            </a:endParaRPr>
          </a:p>
        </p:txBody>
      </p:sp>
      <p:sp>
        <p:nvSpPr>
          <p:cNvPr id="706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charset="0"/>
                <a:ea typeface="ＭＳ Ｐゴシック" charset="-128"/>
              </a:defRPr>
            </a:lvl1pPr>
            <a:lvl2pPr marL="742950" indent="-285750">
              <a:defRPr>
                <a:solidFill>
                  <a:schemeClr val="tx1"/>
                </a:solidFill>
                <a:latin typeface="Bookman Old Style" charset="0"/>
                <a:ea typeface="ＭＳ Ｐゴシック" charset="-128"/>
              </a:defRPr>
            </a:lvl2pPr>
            <a:lvl3pPr marL="1143000" indent="-228600">
              <a:defRPr>
                <a:solidFill>
                  <a:schemeClr val="tx1"/>
                </a:solidFill>
                <a:latin typeface="Bookman Old Style" charset="0"/>
                <a:ea typeface="ＭＳ Ｐゴシック" charset="-128"/>
              </a:defRPr>
            </a:lvl3pPr>
            <a:lvl4pPr marL="1600200" indent="-228600">
              <a:defRPr>
                <a:solidFill>
                  <a:schemeClr val="tx1"/>
                </a:solidFill>
                <a:latin typeface="Bookman Old Style" charset="0"/>
                <a:ea typeface="ＭＳ Ｐゴシック" charset="-128"/>
              </a:defRPr>
            </a:lvl4pPr>
            <a:lvl5pPr marL="2057400" indent="-228600">
              <a:defRPr>
                <a:solidFill>
                  <a:schemeClr val="tx1"/>
                </a:solidFill>
                <a:latin typeface="Bookman Old Style" charset="0"/>
                <a:ea typeface="ＭＳ Ｐゴシック" charset="-128"/>
              </a:defRPr>
            </a:lvl5pPr>
            <a:lvl6pPr marL="2514600" indent="-228600" eaLnBrk="0" fontAlgn="base" hangingPunct="0">
              <a:spcBef>
                <a:spcPct val="0"/>
              </a:spcBef>
              <a:spcAft>
                <a:spcPct val="0"/>
              </a:spcAft>
              <a:defRPr>
                <a:solidFill>
                  <a:schemeClr val="tx1"/>
                </a:solidFill>
                <a:latin typeface="Bookman Old Style" charset="0"/>
                <a:ea typeface="ＭＳ Ｐゴシック" charset="-128"/>
              </a:defRPr>
            </a:lvl6pPr>
            <a:lvl7pPr marL="2971800" indent="-228600" eaLnBrk="0" fontAlgn="base" hangingPunct="0">
              <a:spcBef>
                <a:spcPct val="0"/>
              </a:spcBef>
              <a:spcAft>
                <a:spcPct val="0"/>
              </a:spcAft>
              <a:defRPr>
                <a:solidFill>
                  <a:schemeClr val="tx1"/>
                </a:solidFill>
                <a:latin typeface="Bookman Old Style" charset="0"/>
                <a:ea typeface="ＭＳ Ｐゴシック" charset="-128"/>
              </a:defRPr>
            </a:lvl7pPr>
            <a:lvl8pPr marL="3429000" indent="-228600" eaLnBrk="0" fontAlgn="base" hangingPunct="0">
              <a:spcBef>
                <a:spcPct val="0"/>
              </a:spcBef>
              <a:spcAft>
                <a:spcPct val="0"/>
              </a:spcAft>
              <a:defRPr>
                <a:solidFill>
                  <a:schemeClr val="tx1"/>
                </a:solidFill>
                <a:latin typeface="Bookman Old Style" charset="0"/>
                <a:ea typeface="ＭＳ Ｐゴシック" charset="-128"/>
              </a:defRPr>
            </a:lvl8pPr>
            <a:lvl9pPr marL="3886200" indent="-228600" eaLnBrk="0" fontAlgn="base" hangingPunct="0">
              <a:spcBef>
                <a:spcPct val="0"/>
              </a:spcBef>
              <a:spcAft>
                <a:spcPct val="0"/>
              </a:spcAft>
              <a:defRPr>
                <a:solidFill>
                  <a:schemeClr val="tx1"/>
                </a:solidFill>
                <a:latin typeface="Bookman Old Style" charset="0"/>
                <a:ea typeface="ＭＳ Ｐゴシック" charset="-128"/>
              </a:defRPr>
            </a:lvl9pPr>
          </a:lstStyle>
          <a:p>
            <a:fld id="{635125F7-F227-874D-BB28-5069BF8910DF}" type="slidenum">
              <a:rPr lang="en-US" altLang="en-US">
                <a:solidFill>
                  <a:srgbClr val="000000"/>
                </a:solidFill>
                <a:latin typeface="Arial" charset="0"/>
              </a:rPr>
              <a:pPr/>
              <a:t>12</a:t>
            </a:fld>
            <a:endParaRPr lang="en-US" altLang="en-US">
              <a:solidFill>
                <a:srgbClr val="000000"/>
              </a:solidFill>
              <a:latin typeface="Arial" charset="0"/>
            </a:endParaRPr>
          </a:p>
        </p:txBody>
      </p:sp>
    </p:spTree>
    <p:extLst>
      <p:ext uri="{BB962C8B-B14F-4D97-AF65-F5344CB8AC3E}">
        <p14:creationId xmlns:p14="http://schemas.microsoft.com/office/powerpoint/2010/main" val="166367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We</a:t>
            </a:r>
            <a:r>
              <a:rPr lang="en-US" baseline="0" dirty="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www.somewhereville.com</a:t>
            </a:r>
            <a:r>
              <a:rPr lang="en-US" dirty="0"/>
              <a:t>/2011/12/16/sanger-and-illumina-1-3-and-solexa-phred-score-q-ascii-glyph-base-error-conversion-tables/</a:t>
            </a:r>
          </a:p>
          <a:p>
            <a:endParaRPr lang="en-US" dirty="0"/>
          </a:p>
          <a:p>
            <a:r>
              <a:rPr lang="en-US" dirty="0"/>
              <a:t>https://</a:t>
            </a:r>
            <a:r>
              <a:rPr lang="en-US" dirty="0" err="1"/>
              <a:t>en.wikipedia.org</a:t>
            </a:r>
            <a:r>
              <a:rPr lang="en-US" dirty="0"/>
              <a:t>/wiki/</a:t>
            </a:r>
            <a:r>
              <a:rPr lang="en-US" dirty="0" err="1"/>
              <a:t>FASTQ_format#Quality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29</a:t>
            </a:fld>
            <a:endParaRPr lang="en-US"/>
          </a:p>
        </p:txBody>
      </p:sp>
    </p:spTree>
    <p:extLst>
      <p:ext uri="{BB962C8B-B14F-4D97-AF65-F5344CB8AC3E}">
        <p14:creationId xmlns:p14="http://schemas.microsoft.com/office/powerpoint/2010/main" val="3232701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General_feature_format</a:t>
            </a:r>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31</a:t>
            </a:fld>
            <a:endParaRPr lang="en-US"/>
          </a:p>
        </p:txBody>
      </p:sp>
    </p:spTree>
    <p:extLst>
      <p:ext uri="{BB962C8B-B14F-4D97-AF65-F5344CB8AC3E}">
        <p14:creationId xmlns:p14="http://schemas.microsoft.com/office/powerpoint/2010/main" val="4105718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iki.nci.nih.gov/display/TCGA/Mutation+Annotation+Format+(MAF)+Specification" TargetMode="External"/><Relationship Id="rId3" Type="http://schemas.openxmlformats.org/officeDocument/2006/relationships/hyperlink" Target="https://en.wikipedia.org/wiki/FASTQ_format" TargetMode="External"/><Relationship Id="rId7" Type="http://schemas.openxmlformats.org/officeDocument/2006/relationships/hyperlink" Target="http://www.ensembl.org/info/docs/tools/vep/vep_formats.html%23output" TargetMode="External"/><Relationship Id="rId2" Type="http://schemas.openxmlformats.org/officeDocument/2006/relationships/hyperlink" Target="http://genetics.bwh.harvard.edu/pph/FASTA.html" TargetMode="External"/><Relationship Id="rId1" Type="http://schemas.openxmlformats.org/officeDocument/2006/relationships/slideLayout" Target="../slideLayouts/slideLayout2.xml"/><Relationship Id="rId6" Type="http://schemas.openxmlformats.org/officeDocument/2006/relationships/hyperlink" Target="https://samtools.github.io/hts-specs/VCFv4.3.pdf" TargetMode="External"/><Relationship Id="rId5" Type="http://schemas.openxmlformats.org/officeDocument/2006/relationships/hyperlink" Target="http://www.ensembl.org/info/website/upload/bed.html" TargetMode="External"/><Relationship Id="rId4" Type="http://schemas.openxmlformats.org/officeDocument/2006/relationships/hyperlink" Target="http://www.ensembl.org/info/website/upload/gff.html" TargetMode="External"/><Relationship Id="rId9" Type="http://schemas.openxmlformats.org/officeDocument/2006/relationships/hyperlink" Target="https://samtools.github.io/hts-specs/SAMv1.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mtools.github.io/hts-specs/VCFv4.2.pdf" TargetMode="External"/><Relationship Id="rId2" Type="http://schemas.openxmlformats.org/officeDocument/2006/relationships/hyperlink" Target="https://github.com/samtools/hts-specs"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amtools.sourceforge.net/SAM1.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broadinstitute.github.io/picard/explain-flags.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enome.ucsc.edu/FAQ/FAQformat.html%23format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mkweb.bcgsc.ca/vizbi/2013/krzywinski-visual-design-principles-vizbi2013.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circos.ca/" TargetMode="External"/><Relationship Id="rId7" Type="http://schemas.openxmlformats.org/officeDocument/2006/relationships/hyperlink" Target="http://mkweb.bcgsc.ca/colornames/" TargetMode="External"/><Relationship Id="rId2" Type="http://schemas.openxmlformats.org/officeDocument/2006/relationships/hyperlink" Target="https://www.nature.com/articles/nmeth.2813" TargetMode="External"/><Relationship Id="rId1" Type="http://schemas.openxmlformats.org/officeDocument/2006/relationships/slideLayout" Target="../slideLayouts/slideLayout2.xml"/><Relationship Id="rId6" Type="http://schemas.openxmlformats.org/officeDocument/2006/relationships/hyperlink" Target="http://mkweb.bcgsc.ca/colorblind/" TargetMode="External"/><Relationship Id="rId5" Type="http://schemas.openxmlformats.org/officeDocument/2006/relationships/hyperlink" Target="http://mkweb.bcgsc.ca/brewer/talks/color-palettes-brewer.pdf" TargetMode="External"/><Relationship Id="rId4" Type="http://schemas.openxmlformats.org/officeDocument/2006/relationships/hyperlink" Target="http://mkweb.bcgsc.ca/pie.chart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oi.org/10.1371/journal.pcbi.1003833"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griffithlab/GenVisR" TargetMode="External"/><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genviz.org"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www.genviz.org/course/%23module-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GenViz</a:t>
            </a:r>
            <a:r>
              <a:rPr lang="en-US" dirty="0"/>
              <a:t> Module 1:</a:t>
            </a:r>
            <a:br>
              <a:rPr lang="en-US" dirty="0"/>
            </a:br>
            <a:r>
              <a:rPr lang="en-US" dirty="0"/>
              <a:t>Introduction to genomic data visualization and interpretation</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a:t>Genomic Data Visualization and Interpretation</a:t>
            </a:r>
          </a:p>
          <a:p>
            <a:pPr algn="r"/>
            <a:r>
              <a:rPr lang="en-US" sz="1800" dirty="0"/>
              <a:t>April 8-12, 2019</a:t>
            </a:r>
          </a:p>
          <a:p>
            <a:pPr algn="r"/>
            <a:r>
              <a:rPr lang="en-US" sz="1800" dirty="0" err="1"/>
              <a:t>Freie</a:t>
            </a:r>
            <a:r>
              <a:rPr lang="en-US" sz="1800" dirty="0"/>
              <a:t> Universität Berlin</a:t>
            </a:r>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1957768" y="0"/>
            <a:ext cx="5228463" cy="6858000"/>
          </a:xfrm>
          <a:prstGeom prst="rect">
            <a:avLst/>
          </a:prstGeom>
        </p:spPr>
      </p:pic>
    </p:spTree>
    <p:extLst>
      <p:ext uri="{BB962C8B-B14F-4D97-AF65-F5344CB8AC3E}">
        <p14:creationId xmlns:p14="http://schemas.microsoft.com/office/powerpoint/2010/main" val="1942893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77533"/>
            <a:ext cx="8636000" cy="760667"/>
          </a:xfrm>
        </p:spPr>
        <p:txBody>
          <a:bodyPr>
            <a:normAutofit fontScale="90000"/>
          </a:bodyPr>
          <a:lstStyle/>
          <a:p>
            <a:r>
              <a:rPr lang="en-US" sz="2400" dirty="0"/>
              <a:t>Costs of sequencing a human genome have plummeted from $100M to $1000</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830" y="1016000"/>
            <a:ext cx="6828366" cy="5121275"/>
          </a:xfrm>
        </p:spPr>
      </p:pic>
    </p:spTree>
    <p:extLst>
      <p:ext uri="{BB962C8B-B14F-4D97-AF65-F5344CB8AC3E}">
        <p14:creationId xmlns:p14="http://schemas.microsoft.com/office/powerpoint/2010/main" val="210156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203200" y="111125"/>
            <a:ext cx="8636000" cy="571500"/>
          </a:xfrm>
        </p:spPr>
        <p:txBody>
          <a:bodyPr>
            <a:normAutofit fontScale="90000"/>
          </a:bodyPr>
          <a:lstStyle/>
          <a:p>
            <a:pPr eaLnBrk="1" hangingPunct="1"/>
            <a:r>
              <a:rPr lang="en-US" altLang="en-US" sz="2000" dirty="0">
                <a:ea typeface="ＭＳ Ｐゴシック" charset="-128"/>
                <a:cs typeface="Trebuchet MS" charset="0"/>
              </a:rPr>
              <a:t>Massively parallel sequencing (NGS) has transformed biomedical inquiry</a:t>
            </a:r>
          </a:p>
        </p:txBody>
      </p:sp>
      <p:pic>
        <p:nvPicPr>
          <p:cNvPr id="69634" name="Picture 2" descr="output_per_instrument_run_v1c.pdf"/>
          <p:cNvPicPr>
            <a:picLocks noChangeAspect="1"/>
          </p:cNvPicPr>
          <p:nvPr/>
        </p:nvPicPr>
        <p:blipFill>
          <a:blip r:embed="rId3">
            <a:extLst>
              <a:ext uri="{28A0092B-C50C-407E-A947-70E740481C1C}">
                <a14:useLocalDpi xmlns:a14="http://schemas.microsoft.com/office/drawing/2010/main" val="0"/>
              </a:ext>
            </a:extLst>
          </a:blip>
          <a:srcRect t="11110" b="51111"/>
          <a:stretch>
            <a:fillRect/>
          </a:stretch>
        </p:blipFill>
        <p:spPr bwMode="auto">
          <a:xfrm>
            <a:off x="190500" y="685800"/>
            <a:ext cx="87630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742950" y="6457950"/>
            <a:ext cx="76819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eaLnBrk="1" hangingPunct="1">
              <a:spcBef>
                <a:spcPct val="0"/>
              </a:spcBef>
              <a:buClrTx/>
              <a:buFontTx/>
              <a:buNone/>
            </a:pPr>
            <a:r>
              <a:rPr lang="en-US" altLang="en-US" sz="1800">
                <a:solidFill>
                  <a:srgbClr val="26261E"/>
                </a:solidFill>
              </a:rPr>
              <a:t>E.R. Mardis, Nature (2011) 470: 198-203, Ann. Rev. Analyt. Chem. (2013)</a:t>
            </a:r>
          </a:p>
        </p:txBody>
      </p:sp>
      <p:pic>
        <p:nvPicPr>
          <p:cNvPr id="5" name="Picture 4" descr="Screen shot 2012-09-09 at 4.33.27 AM.png"/>
          <p:cNvPicPr>
            <a:picLocks/>
          </p:cNvPicPr>
          <p:nvPr/>
        </p:nvPicPr>
        <p:blipFill>
          <a:blip r:embed="rId4">
            <a:extLst>
              <a:ext uri="{28A0092B-C50C-407E-A947-70E740481C1C}">
                <a14:useLocalDpi xmlns:a14="http://schemas.microsoft.com/office/drawing/2010/main" val="0"/>
              </a:ext>
            </a:extLst>
          </a:blip>
          <a:srcRect l="1666" t="15334" r="10001" b="27333"/>
          <a:stretch>
            <a:fillRect/>
          </a:stretch>
        </p:blipFill>
        <p:spPr bwMode="auto">
          <a:xfrm>
            <a:off x="561975" y="3419475"/>
            <a:ext cx="7896225" cy="305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4572000" y="2661205"/>
            <a:ext cx="3421129" cy="369332"/>
          </a:xfrm>
          <a:prstGeom prst="rect">
            <a:avLst/>
          </a:prstGeom>
          <a:noFill/>
        </p:spPr>
        <p:txBody>
          <a:bodyPr wrap="none" rtlCol="0">
            <a:spAutoFit/>
          </a:bodyPr>
          <a:lstStyle/>
          <a:p>
            <a:r>
              <a:rPr lang="en-US" dirty="0">
                <a:latin typeface="+mn-lt"/>
              </a:rPr>
              <a:t>From 100s of reads to millions+</a:t>
            </a:r>
          </a:p>
        </p:txBody>
      </p:sp>
    </p:spTree>
    <p:extLst>
      <p:ext uri="{BB962C8B-B14F-4D97-AF65-F5344CB8AC3E}">
        <p14:creationId xmlns:p14="http://schemas.microsoft.com/office/powerpoint/2010/main" val="3510888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4"/>
          <p:cNvSpPr>
            <a:spLocks noGrp="1"/>
          </p:cNvSpPr>
          <p:nvPr>
            <p:ph type="title"/>
          </p:nvPr>
        </p:nvSpPr>
        <p:spPr/>
        <p:txBody>
          <a:bodyPr/>
          <a:lstStyle/>
          <a:p>
            <a:pPr eaLnBrk="1" hangingPunct="1"/>
            <a:r>
              <a:rPr lang="en-US" altLang="en-US">
                <a:ea typeface="ＭＳ Ｐゴシック" charset="-128"/>
                <a:cs typeface="Trebuchet MS" charset="0"/>
              </a:rPr>
              <a:t>Massively Parallel DNA sequencing instruments</a:t>
            </a:r>
          </a:p>
        </p:txBody>
      </p:sp>
      <p:sp>
        <p:nvSpPr>
          <p:cNvPr id="6" name="Content Placeholder 5"/>
          <p:cNvSpPr>
            <a:spLocks noGrp="1"/>
          </p:cNvSpPr>
          <p:nvPr>
            <p:ph idx="1"/>
          </p:nvPr>
        </p:nvSpPr>
        <p:spPr>
          <a:xfrm>
            <a:off x="152400" y="1219200"/>
            <a:ext cx="8839200" cy="5257800"/>
          </a:xfrm>
        </p:spPr>
        <p:txBody>
          <a:bodyPr/>
          <a:lstStyle/>
          <a:p>
            <a:pPr lvl="1" eaLnBrk="1" hangingPunct="1"/>
            <a:r>
              <a:rPr lang="en-US" altLang="en-US" sz="2400" dirty="0">
                <a:ea typeface="ＭＳ Ｐゴシック" charset="-128"/>
                <a:cs typeface="Trebuchet MS" charset="0"/>
              </a:rPr>
              <a:t>All MPS platforms require a library obtained either by amplification or ligation with custom linkers (adapters)</a:t>
            </a:r>
          </a:p>
          <a:p>
            <a:pPr lvl="1" eaLnBrk="1" hangingPunct="1"/>
            <a:r>
              <a:rPr lang="en-US" altLang="en-US" sz="2400" dirty="0">
                <a:ea typeface="ＭＳ Ｐゴシック" charset="-128"/>
                <a:cs typeface="Trebuchet MS" charset="0"/>
              </a:rPr>
              <a:t>Each library fragment is amplified on a solid surface (either bead or flat surface) with covalently attached adapters that hybridize the library adapters</a:t>
            </a:r>
          </a:p>
          <a:p>
            <a:pPr lvl="1" eaLnBrk="1" hangingPunct="1"/>
            <a:r>
              <a:rPr lang="en-US" altLang="en-US" sz="2400" dirty="0">
                <a:ea typeface="ＭＳ Ｐゴシック" charset="-128"/>
                <a:cs typeface="Trebuchet MS" charset="0"/>
              </a:rPr>
              <a:t>Direct step-by-step detection of the nucleotide base incorporated by each amplified library fragment set</a:t>
            </a:r>
          </a:p>
          <a:p>
            <a:pPr lvl="1" eaLnBrk="1" hangingPunct="1"/>
            <a:r>
              <a:rPr lang="en-US" altLang="en-US" sz="2400" dirty="0">
                <a:ea typeface="ＭＳ Ｐゴシック" charset="-128"/>
                <a:cs typeface="Trebuchet MS" charset="0"/>
              </a:rPr>
              <a:t>Hundreds of thousands to hundreds of millions of reactions detected per instrument run = </a:t>
            </a:r>
            <a:r>
              <a:rPr lang="ja-JP" altLang="en-US" sz="2400" dirty="0">
                <a:ea typeface="ＭＳ Ｐゴシック" charset="-128"/>
                <a:cs typeface="Trebuchet MS" charset="0"/>
              </a:rPr>
              <a:t>“</a:t>
            </a:r>
            <a:r>
              <a:rPr lang="en-US" altLang="ja-JP" sz="2400" dirty="0">
                <a:ea typeface="ＭＳ Ｐゴシック" charset="-128"/>
                <a:cs typeface="Trebuchet MS" charset="0"/>
              </a:rPr>
              <a:t>massively parallel sequencing</a:t>
            </a:r>
            <a:r>
              <a:rPr lang="ja-JP" altLang="en-US" sz="2400" dirty="0">
                <a:ea typeface="ＭＳ Ｐゴシック" charset="-128"/>
                <a:cs typeface="Trebuchet MS" charset="0"/>
              </a:rPr>
              <a:t>”</a:t>
            </a:r>
            <a:endParaRPr lang="en-US" altLang="ja-JP" sz="2400" dirty="0">
              <a:ea typeface="ＭＳ Ｐゴシック" charset="-128"/>
              <a:cs typeface="Trebuchet MS" charset="0"/>
            </a:endParaRPr>
          </a:p>
          <a:p>
            <a:pPr lvl="1" eaLnBrk="1" hangingPunct="1"/>
            <a:r>
              <a:rPr lang="en-US" altLang="en-US" sz="2400" dirty="0">
                <a:ea typeface="ＭＳ Ｐゴシック" charset="-128"/>
                <a:cs typeface="Trebuchet MS" charset="0"/>
              </a:rPr>
              <a:t>A </a:t>
            </a:r>
            <a:r>
              <a:rPr lang="ja-JP" altLang="en-US" sz="2400" dirty="0">
                <a:ea typeface="ＭＳ Ｐゴシック" charset="-128"/>
                <a:cs typeface="Trebuchet MS" charset="0"/>
              </a:rPr>
              <a:t>“</a:t>
            </a:r>
            <a:r>
              <a:rPr lang="en-US" altLang="ja-JP" sz="2400" dirty="0">
                <a:ea typeface="ＭＳ Ｐゴシック" charset="-128"/>
                <a:cs typeface="Trebuchet MS" charset="0"/>
              </a:rPr>
              <a:t>digital</a:t>
            </a:r>
            <a:r>
              <a:rPr lang="ja-JP" altLang="en-US" sz="2400" dirty="0">
                <a:ea typeface="ＭＳ Ｐゴシック" charset="-128"/>
                <a:cs typeface="Trebuchet MS" charset="0"/>
              </a:rPr>
              <a:t>”</a:t>
            </a:r>
            <a:r>
              <a:rPr lang="en-US" altLang="ja-JP" sz="2400" dirty="0">
                <a:ea typeface="ＭＳ Ｐゴシック" charset="-128"/>
                <a:cs typeface="Trebuchet MS" charset="0"/>
              </a:rPr>
              <a:t> read type that enables direct quantitative comparisons</a:t>
            </a:r>
          </a:p>
          <a:p>
            <a:pPr lvl="1" eaLnBrk="1" hangingPunct="1"/>
            <a:r>
              <a:rPr lang="en-US" altLang="en-US" sz="2400" dirty="0">
                <a:ea typeface="ＭＳ Ｐゴシック" charset="-128"/>
                <a:cs typeface="Trebuchet MS" charset="0"/>
              </a:rPr>
              <a:t>Shorter read lengths than capillary sequencers</a:t>
            </a:r>
          </a:p>
        </p:txBody>
      </p:sp>
    </p:spTree>
    <p:extLst>
      <p:ext uri="{BB962C8B-B14F-4D97-AF65-F5344CB8AC3E}">
        <p14:creationId xmlns:p14="http://schemas.microsoft.com/office/powerpoint/2010/main" val="1781417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accel="50000" decel="5000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a:ea typeface="ＭＳ Ｐゴシック" charset="-128"/>
                <a:cs typeface="Trebuchet MS" charset="0"/>
              </a:rPr>
              <a:t>Library Construction for MPS</a:t>
            </a:r>
          </a:p>
        </p:txBody>
      </p:sp>
      <p:sp>
        <p:nvSpPr>
          <p:cNvPr id="5" name="Rectangle 4"/>
          <p:cNvSpPr/>
          <p:nvPr/>
        </p:nvSpPr>
        <p:spPr>
          <a:xfrm>
            <a:off x="762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72707" name="TextBox 5"/>
          <p:cNvSpPr txBox="1">
            <a:spLocks noChangeArrowheads="1"/>
          </p:cNvSpPr>
          <p:nvPr/>
        </p:nvSpPr>
        <p:spPr bwMode="auto">
          <a:xfrm>
            <a:off x="914400" y="4735513"/>
            <a:ext cx="7924800" cy="182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lnSpc>
                <a:spcPct val="80000"/>
              </a:lnSpc>
              <a:spcBef>
                <a:spcPct val="0"/>
              </a:spcBef>
              <a:spcAft>
                <a:spcPts val="1200"/>
              </a:spcAft>
              <a:buClr>
                <a:srgbClr val="497B00"/>
              </a:buClr>
            </a:pPr>
            <a:r>
              <a:rPr lang="en-US" altLang="en-US" sz="1800">
                <a:solidFill>
                  <a:schemeClr val="tx1"/>
                </a:solidFill>
              </a:rPr>
              <a:t> Shear high molecular weight DNA with sonication</a:t>
            </a:r>
          </a:p>
          <a:p>
            <a:pPr>
              <a:lnSpc>
                <a:spcPct val="80000"/>
              </a:lnSpc>
              <a:spcBef>
                <a:spcPct val="0"/>
              </a:spcBef>
              <a:spcAft>
                <a:spcPts val="1200"/>
              </a:spcAft>
              <a:buClr>
                <a:srgbClr val="497B00"/>
              </a:buClr>
            </a:pPr>
            <a:r>
              <a:rPr lang="en-US" altLang="en-US" sz="1800">
                <a:solidFill>
                  <a:schemeClr val="tx1"/>
                </a:solidFill>
              </a:rPr>
              <a:t> Enzymatic treatments to blunt ends</a:t>
            </a:r>
          </a:p>
          <a:p>
            <a:pPr>
              <a:lnSpc>
                <a:spcPct val="80000"/>
              </a:lnSpc>
              <a:spcBef>
                <a:spcPct val="0"/>
              </a:spcBef>
              <a:spcAft>
                <a:spcPts val="1200"/>
              </a:spcAft>
              <a:buClr>
                <a:srgbClr val="497B00"/>
              </a:buClr>
            </a:pPr>
            <a:r>
              <a:rPr lang="en-US" altLang="en-US" sz="1800">
                <a:solidFill>
                  <a:schemeClr val="tx1"/>
                </a:solidFill>
              </a:rPr>
              <a:t> Ligate synthetic DNA adapters (each with a DNA barcode), PCR amplify</a:t>
            </a:r>
          </a:p>
          <a:p>
            <a:pPr>
              <a:lnSpc>
                <a:spcPct val="80000"/>
              </a:lnSpc>
              <a:spcBef>
                <a:spcPct val="0"/>
              </a:spcBef>
              <a:spcAft>
                <a:spcPts val="1200"/>
              </a:spcAft>
              <a:buClr>
                <a:srgbClr val="497B00"/>
              </a:buClr>
            </a:pPr>
            <a:r>
              <a:rPr lang="en-US" altLang="en-US" sz="1800">
                <a:solidFill>
                  <a:schemeClr val="tx1"/>
                </a:solidFill>
              </a:rPr>
              <a:t> Quantitate library</a:t>
            </a:r>
          </a:p>
          <a:p>
            <a:pPr>
              <a:lnSpc>
                <a:spcPct val="80000"/>
              </a:lnSpc>
              <a:spcBef>
                <a:spcPct val="0"/>
              </a:spcBef>
              <a:spcAft>
                <a:spcPts val="1200"/>
              </a:spcAft>
              <a:buClr>
                <a:srgbClr val="497B00"/>
              </a:buClr>
            </a:pPr>
            <a:r>
              <a:rPr lang="en-US" altLang="en-US" sz="1800">
                <a:solidFill>
                  <a:schemeClr val="tx1"/>
                </a:solidFill>
              </a:rPr>
              <a:t> Proceed to WGS, or perform exome or specific gene hybrid capture</a:t>
            </a:r>
          </a:p>
        </p:txBody>
      </p:sp>
      <p:pic>
        <p:nvPicPr>
          <p:cNvPr id="72708" name="Picture 23"/>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1371600" y="914400"/>
            <a:ext cx="6492875" cy="378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205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pPr eaLnBrk="1" hangingPunct="1"/>
            <a:r>
              <a:rPr lang="en-US" altLang="en-US">
                <a:ea typeface="ＭＳ Ｐゴシック" charset="-128"/>
                <a:cs typeface="Trebuchet MS" charset="0"/>
              </a:rPr>
              <a:t>Hybrid Capture</a:t>
            </a:r>
          </a:p>
        </p:txBody>
      </p:sp>
      <p:sp>
        <p:nvSpPr>
          <p:cNvPr id="74754" name="Content Placeholder 4"/>
          <p:cNvSpPr>
            <a:spLocks noGrp="1"/>
          </p:cNvSpPr>
          <p:nvPr>
            <p:ph idx="1"/>
          </p:nvPr>
        </p:nvSpPr>
        <p:spPr>
          <a:xfrm>
            <a:off x="152400" y="850900"/>
            <a:ext cx="4800600" cy="5778500"/>
          </a:xfrm>
        </p:spPr>
        <p:txBody>
          <a:bodyPr/>
          <a:lstStyle/>
          <a:p>
            <a:pPr eaLnBrk="1" hangingPunct="1">
              <a:spcAft>
                <a:spcPts val="600"/>
              </a:spcAft>
              <a:buClr>
                <a:srgbClr val="3F3F31"/>
              </a:buClr>
            </a:pPr>
            <a:r>
              <a:rPr lang="en-US" altLang="en-US" sz="2000" b="1" u="sng">
                <a:ea typeface="ＭＳ Ｐゴシック" charset="-128"/>
                <a:cs typeface="Trebuchet MS" charset="0"/>
              </a:rPr>
              <a:t>Hybrid capture</a:t>
            </a:r>
            <a:r>
              <a:rPr lang="en-US" altLang="en-US" sz="2000" b="1">
                <a:ea typeface="ＭＳ Ｐゴシック" charset="-128"/>
                <a:cs typeface="Trebuchet MS" charset="0"/>
              </a:rPr>
              <a:t> - </a:t>
            </a:r>
            <a:r>
              <a:rPr lang="en-US" altLang="en-US" sz="2000">
                <a:ea typeface="ＭＳ Ｐゴシック" charset="-128"/>
                <a:cs typeface="Trebuchet MS" charset="0"/>
              </a:rPr>
              <a:t> fragments from a whole genome library are selected by combining with probes that correspond to most (not all) human exons or gene targets.</a:t>
            </a:r>
          </a:p>
          <a:p>
            <a:pPr eaLnBrk="1" hangingPunct="1">
              <a:spcAft>
                <a:spcPts val="600"/>
              </a:spcAft>
              <a:buClr>
                <a:srgbClr val="3F3F31"/>
              </a:buClr>
            </a:pPr>
            <a:r>
              <a:rPr lang="en-US" altLang="en-US" sz="2000">
                <a:ea typeface="ＭＳ Ｐゴシック" charset="-128"/>
                <a:cs typeface="Trebuchet MS" charset="0"/>
              </a:rPr>
              <a:t>The probe DNAs are biotinylated, making selection from solution with streptavidin magnetic beads an effective means of purification.</a:t>
            </a:r>
          </a:p>
          <a:p>
            <a:pPr eaLnBrk="1" hangingPunct="1">
              <a:spcAft>
                <a:spcPts val="600"/>
              </a:spcAft>
              <a:buClr>
                <a:srgbClr val="3F3F31"/>
              </a:buClr>
            </a:pPr>
            <a:r>
              <a:rPr lang="en-US" altLang="en-US" sz="2000">
                <a:ea typeface="ＭＳ Ｐゴシック" charset="-128"/>
                <a:cs typeface="Trebuchet MS" charset="0"/>
              </a:rPr>
              <a:t>An </a:t>
            </a:r>
            <a:r>
              <a:rPr lang="ja-JP" altLang="en-US" sz="2000">
                <a:ea typeface="ＭＳ Ｐゴシック" charset="-128"/>
                <a:cs typeface="Trebuchet MS" charset="0"/>
              </a:rPr>
              <a:t>“</a:t>
            </a:r>
            <a:r>
              <a:rPr lang="en-US" altLang="ja-JP" sz="2000" b="1">
                <a:ea typeface="ＭＳ Ｐゴシック" charset="-128"/>
                <a:cs typeface="Trebuchet MS" charset="0"/>
              </a:rPr>
              <a:t>exome</a:t>
            </a:r>
            <a:r>
              <a:rPr lang="ja-JP" altLang="en-US" sz="2000">
                <a:ea typeface="ＭＳ Ｐゴシック" charset="-128"/>
                <a:cs typeface="Trebuchet MS" charset="0"/>
              </a:rPr>
              <a:t>”</a:t>
            </a:r>
            <a:r>
              <a:rPr lang="en-US" altLang="ja-JP" sz="2000">
                <a:ea typeface="ＭＳ Ｐゴシック" charset="-128"/>
                <a:cs typeface="Trebuchet MS" charset="0"/>
              </a:rPr>
              <a:t> by definition, is the exons of all genes annotated in the reference genome.</a:t>
            </a:r>
          </a:p>
          <a:p>
            <a:pPr eaLnBrk="1" hangingPunct="1">
              <a:spcAft>
                <a:spcPts val="600"/>
              </a:spcAft>
              <a:buClr>
                <a:srgbClr val="3F3F31"/>
              </a:buClr>
            </a:pPr>
            <a:r>
              <a:rPr lang="en-US" altLang="en-US" sz="2000" b="1">
                <a:ea typeface="ＭＳ Ｐゴシック" charset="-128"/>
                <a:cs typeface="Trebuchet MS" charset="0"/>
              </a:rPr>
              <a:t>Custom capture reagents </a:t>
            </a:r>
            <a:r>
              <a:rPr lang="en-US" altLang="en-US" sz="2000">
                <a:ea typeface="ＭＳ Ｐゴシック" charset="-128"/>
                <a:cs typeface="Trebuchet MS" charset="0"/>
              </a:rPr>
              <a:t>can be synthesized to target specific loci that may be of clinical interest.</a:t>
            </a:r>
          </a:p>
        </p:txBody>
      </p:sp>
      <p:pic>
        <p:nvPicPr>
          <p:cNvPr id="74755" name="Picture 3" descr="exom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903288"/>
            <a:ext cx="3600450" cy="5116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92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a:cs typeface="Trebuchet MS" charset="0"/>
              </a:rPr>
              <a:t>Multiplex PCR Amplification of Targets</a:t>
            </a:r>
          </a:p>
        </p:txBody>
      </p:sp>
      <p:pic>
        <p:nvPicPr>
          <p:cNvPr id="75778" name="Picture 4" descr="Screen Shot 2014-04-04 at 4.08.3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3733800"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5"/>
          <p:cNvSpPr txBox="1">
            <a:spLocks noChangeArrowheads="1"/>
          </p:cNvSpPr>
          <p:nvPr/>
        </p:nvSpPr>
        <p:spPr bwMode="auto">
          <a:xfrm>
            <a:off x="5065713" y="1066800"/>
            <a:ext cx="3849687" cy="5678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spcAft>
                <a:spcPts val="1800"/>
              </a:spcAft>
              <a:buClrTx/>
              <a:buFont typeface="Trebuchet MS" charset="0"/>
              <a:buAutoNum type="arabicPeriod"/>
            </a:pPr>
            <a:r>
              <a:rPr lang="en-US" altLang="en-US" sz="1800">
                <a:solidFill>
                  <a:schemeClr val="tx1"/>
                </a:solidFill>
              </a:rPr>
              <a:t>Design amplification primer pairs for exons of genes of interest; tile primers to overlap fragments in larger exons</a:t>
            </a:r>
          </a:p>
          <a:p>
            <a:pPr>
              <a:spcBef>
                <a:spcPct val="0"/>
              </a:spcBef>
              <a:spcAft>
                <a:spcPts val="1800"/>
              </a:spcAft>
              <a:buClrTx/>
              <a:buFont typeface="Trebuchet MS" charset="0"/>
              <a:buAutoNum type="arabicPeriod"/>
            </a:pPr>
            <a:r>
              <a:rPr lang="en-US" altLang="en-US" sz="1800">
                <a:solidFill>
                  <a:schemeClr val="tx1"/>
                </a:solidFill>
              </a:rPr>
              <a:t>Group primer pairs according to G+C content, Tm and reaction condition specifics</a:t>
            </a:r>
          </a:p>
          <a:p>
            <a:pPr>
              <a:spcBef>
                <a:spcPct val="0"/>
              </a:spcBef>
              <a:spcAft>
                <a:spcPts val="1800"/>
              </a:spcAft>
              <a:buClrTx/>
              <a:buFont typeface="Trebuchet MS" charset="0"/>
              <a:buAutoNum type="arabicPeriod"/>
            </a:pPr>
            <a:r>
              <a:rPr lang="en-US" altLang="en-US" sz="1800">
                <a:solidFill>
                  <a:schemeClr val="tx1"/>
                </a:solidFill>
              </a:rPr>
              <a:t>Amplify genomic DNA to generate multiple products from each primer set; pool products from each set</a:t>
            </a:r>
          </a:p>
          <a:p>
            <a:pPr>
              <a:spcBef>
                <a:spcPct val="0"/>
              </a:spcBef>
              <a:spcAft>
                <a:spcPts val="1800"/>
              </a:spcAft>
              <a:buClrTx/>
              <a:buFont typeface="Trebuchet MS" charset="0"/>
              <a:buAutoNum type="arabicPeriod"/>
            </a:pPr>
            <a:r>
              <a:rPr lang="en-US" altLang="en-US" sz="1800">
                <a:solidFill>
                  <a:schemeClr val="tx1"/>
                </a:solidFill>
              </a:rPr>
              <a:t>Create library by ligation or tail platform adaptors on the primer ends</a:t>
            </a:r>
          </a:p>
          <a:p>
            <a:pPr>
              <a:spcBef>
                <a:spcPct val="0"/>
              </a:spcBef>
              <a:spcAft>
                <a:spcPts val="1800"/>
              </a:spcAft>
              <a:buClrTx/>
              <a:buFont typeface="Trebuchet MS" charset="0"/>
              <a:buAutoNum type="arabicPeriod"/>
            </a:pPr>
            <a:r>
              <a:rPr lang="en-US" altLang="en-US" sz="1800">
                <a:solidFill>
                  <a:schemeClr val="tx1"/>
                </a:solidFill>
              </a:rPr>
              <a:t>Sequence</a:t>
            </a:r>
          </a:p>
          <a:p>
            <a:pPr>
              <a:spcBef>
                <a:spcPct val="0"/>
              </a:spcBef>
              <a:spcAft>
                <a:spcPts val="1800"/>
              </a:spcAft>
              <a:buClrTx/>
              <a:buFont typeface="Trebuchet MS" charset="0"/>
              <a:buAutoNum type="arabicPeriod"/>
            </a:pPr>
            <a:endParaRPr lang="en-US" altLang="en-US" sz="1800">
              <a:solidFill>
                <a:schemeClr val="tx1"/>
              </a:solidFill>
            </a:endParaRPr>
          </a:p>
        </p:txBody>
      </p:sp>
      <p:pic>
        <p:nvPicPr>
          <p:cNvPr id="75780" name="Picture 6" descr="Screen Shot 2014-04-04 at 4.49.21 PM.png"/>
          <p:cNvPicPr>
            <a:picLocks noChangeAspect="1"/>
          </p:cNvPicPr>
          <p:nvPr/>
        </p:nvPicPr>
        <p:blipFill>
          <a:blip r:embed="rId3">
            <a:extLst>
              <a:ext uri="{28A0092B-C50C-407E-A947-70E740481C1C}">
                <a14:useLocalDpi xmlns:a14="http://schemas.microsoft.com/office/drawing/2010/main" val="0"/>
              </a:ext>
            </a:extLst>
          </a:blip>
          <a:srcRect l="4263" r="4762"/>
          <a:stretch>
            <a:fillRect/>
          </a:stretch>
        </p:blipFill>
        <p:spPr bwMode="auto">
          <a:xfrm>
            <a:off x="76200" y="4343400"/>
            <a:ext cx="4876800" cy="2468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58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Title 5"/>
          <p:cNvSpPr>
            <a:spLocks noGrp="1"/>
          </p:cNvSpPr>
          <p:nvPr>
            <p:ph type="title"/>
          </p:nvPr>
        </p:nvSpPr>
        <p:spPr/>
        <p:txBody>
          <a:bodyPr/>
          <a:lstStyle/>
          <a:p>
            <a:pPr eaLnBrk="1" hangingPunct="1"/>
            <a:r>
              <a:rPr lang="en-US" altLang="en-US" sz="2400">
                <a:cs typeface="Trebuchet MS" charset="0"/>
              </a:rPr>
              <a:t>Illumina: Massively </a:t>
            </a:r>
            <a:r>
              <a:rPr lang="en-US" altLang="en-US" sz="2400" dirty="0">
                <a:cs typeface="Trebuchet MS" charset="0"/>
              </a:rPr>
              <a:t>Parallel Sequencing by Synthesis</a:t>
            </a:r>
          </a:p>
        </p:txBody>
      </p:sp>
      <p:grpSp>
        <p:nvGrpSpPr>
          <p:cNvPr id="76802" name="Group 40"/>
          <p:cNvGrpSpPr>
            <a:grpSpLocks/>
          </p:cNvGrpSpPr>
          <p:nvPr/>
        </p:nvGrpSpPr>
        <p:grpSpPr bwMode="auto">
          <a:xfrm>
            <a:off x="157163" y="838200"/>
            <a:ext cx="3576637" cy="5334000"/>
            <a:chOff x="76200" y="762000"/>
            <a:chExt cx="3576182" cy="5334000"/>
          </a:xfrm>
        </p:grpSpPr>
        <p:pic>
          <p:nvPicPr>
            <p:cNvPr id="7681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0"/>
              <a:ext cx="3534146"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1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3572691"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2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3352800"/>
              <a:ext cx="3576182"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2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3555881"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41"/>
          <p:cNvGrpSpPr>
            <a:grpSpLocks/>
          </p:cNvGrpSpPr>
          <p:nvPr/>
        </p:nvGrpSpPr>
        <p:grpSpPr bwMode="auto">
          <a:xfrm>
            <a:off x="4008438" y="1270000"/>
            <a:ext cx="3100387" cy="4318000"/>
            <a:chOff x="4009209" y="1270000"/>
            <a:chExt cx="3099594" cy="4318000"/>
          </a:xfrm>
        </p:grpSpPr>
        <p:pic>
          <p:nvPicPr>
            <p:cNvPr id="76813"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6814" name="Straight Arrow Connector 21"/>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 xmlns:a14="http://schemas.microsoft.com/office/drawing/2010/main">
                  <a:noFill/>
                </a14:hiddenFill>
              </a:ext>
            </a:extLst>
          </p:spPr>
        </p:cxnSp>
        <p:cxnSp>
          <p:nvCxnSpPr>
            <p:cNvPr id="76815" name="Straight Connector 23"/>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 xmlns:a14="http://schemas.microsoft.com/office/drawing/2010/main">
                  <a:noFill/>
                </a14:hiddenFill>
              </a:ext>
            </a:extLst>
          </p:spPr>
        </p:cxnSp>
        <p:sp>
          <p:nvSpPr>
            <p:cNvPr id="76816" name="TextBox 35"/>
            <p:cNvSpPr txBox="1">
              <a:spLocks noChangeArrowheads="1"/>
            </p:cNvSpPr>
            <p:nvPr/>
          </p:nvSpPr>
          <p:spPr bwMode="auto">
            <a:xfrm>
              <a:off x="5943600" y="3886200"/>
              <a:ext cx="116520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F1626E"/>
                  </a:solidFill>
                  <a:latin typeface="Arial" charset="0"/>
                </a:rPr>
                <a:t>Excitation</a:t>
              </a:r>
            </a:p>
          </p:txBody>
        </p:sp>
        <p:sp>
          <p:nvSpPr>
            <p:cNvPr id="76817" name="TextBox 37"/>
            <p:cNvSpPr txBox="1">
              <a:spLocks noChangeArrowheads="1"/>
            </p:cNvSpPr>
            <p:nvPr/>
          </p:nvSpPr>
          <p:spPr bwMode="auto">
            <a:xfrm>
              <a:off x="5943600" y="2590800"/>
              <a:ext cx="10968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00FF89"/>
                  </a:solidFill>
                  <a:latin typeface="Arial" charset="0"/>
                </a:rPr>
                <a:t>Emission</a:t>
              </a:r>
            </a:p>
          </p:txBody>
        </p:sp>
      </p:grpSp>
      <p:grpSp>
        <p:nvGrpSpPr>
          <p:cNvPr id="4" name="Group 42"/>
          <p:cNvGrpSpPr>
            <a:grpSpLocks/>
          </p:cNvGrpSpPr>
          <p:nvPr/>
        </p:nvGrpSpPr>
        <p:grpSpPr bwMode="auto">
          <a:xfrm>
            <a:off x="7391400" y="990600"/>
            <a:ext cx="1600200" cy="4800600"/>
            <a:chOff x="7391400" y="990600"/>
            <a:chExt cx="1600200" cy="4800600"/>
          </a:xfrm>
        </p:grpSpPr>
        <p:grpSp>
          <p:nvGrpSpPr>
            <p:cNvPr id="76805" name="Group 15"/>
            <p:cNvGrpSpPr>
              <a:grpSpLocks/>
            </p:cNvGrpSpPr>
            <p:nvPr/>
          </p:nvGrpSpPr>
          <p:grpSpPr bwMode="auto">
            <a:xfrm>
              <a:off x="7391400" y="990600"/>
              <a:ext cx="1600200" cy="1454150"/>
              <a:chOff x="457200" y="1295400"/>
              <a:chExt cx="2209800" cy="1835150"/>
            </a:xfrm>
          </p:grpSpPr>
          <p:pic>
            <p:nvPicPr>
              <p:cNvPr id="76811"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76812" name="Rectangle 17"/>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grpSp>
          <p:nvGrpSpPr>
            <p:cNvPr id="76806" name="Group 24"/>
            <p:cNvGrpSpPr>
              <a:grpSpLocks/>
            </p:cNvGrpSpPr>
            <p:nvPr/>
          </p:nvGrpSpPr>
          <p:grpSpPr bwMode="auto">
            <a:xfrm>
              <a:off x="7391400" y="4572000"/>
              <a:ext cx="1600200" cy="1219200"/>
              <a:chOff x="2667000" y="2133600"/>
              <a:chExt cx="2030097" cy="1828800"/>
            </a:xfrm>
          </p:grpSpPr>
          <p:pic>
            <p:nvPicPr>
              <p:cNvPr id="76808"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 xmlns:a14="http://schemas.microsoft.com/office/drawing/2010/main">
                    <a:solidFill>
                      <a:srgbClr val="FFFFFF"/>
                    </a:solidFill>
                  </a14:hiddenFill>
                </a:ext>
              </a:extLst>
            </p:spPr>
          </p:pic>
          <p:sp>
            <p:nvSpPr>
              <p:cNvPr id="76809" name="Rectangle 26"/>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sp>
            <p:nvSpPr>
              <p:cNvPr id="76810" name="Rectangle 27"/>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sp>
          <p:nvSpPr>
            <p:cNvPr id="45064" name="TextBox 39"/>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
        <p:nvSpPr>
          <p:cNvPr id="2" name="TextBox 1"/>
          <p:cNvSpPr txBox="1"/>
          <p:nvPr/>
        </p:nvSpPr>
        <p:spPr>
          <a:xfrm>
            <a:off x="152400" y="6324600"/>
            <a:ext cx="5997155" cy="369332"/>
          </a:xfrm>
          <a:prstGeom prst="rect">
            <a:avLst/>
          </a:prstGeom>
          <a:noFill/>
        </p:spPr>
        <p:txBody>
          <a:bodyPr wrap="none" rtlCol="0">
            <a:spAutoFit/>
          </a:bodyPr>
          <a:lstStyle/>
          <a:p>
            <a:r>
              <a:rPr lang="en-US" dirty="0"/>
              <a:t>Additional amplification on </a:t>
            </a:r>
            <a:r>
              <a:rPr lang="en-US" dirty="0" err="1"/>
              <a:t>flowcell</a:t>
            </a:r>
            <a:r>
              <a:rPr lang="en-US" dirty="0"/>
              <a:t> to form clusters</a:t>
            </a:r>
          </a:p>
        </p:txBody>
      </p:sp>
    </p:spTree>
    <p:extLst>
      <p:ext uri="{BB962C8B-B14F-4D97-AF65-F5344CB8AC3E}">
        <p14:creationId xmlns:p14="http://schemas.microsoft.com/office/powerpoint/2010/main" val="378016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dirty="0">
                <a:ea typeface="ＭＳ Ｐゴシック" charset="-128"/>
                <a:cs typeface="Trebuchet MS" charset="0"/>
              </a:rPr>
              <a:t>Platforms: Oxford </a:t>
            </a:r>
            <a:r>
              <a:rPr lang="en-US" altLang="en-US" dirty="0" err="1">
                <a:ea typeface="ＭＳ Ｐゴシック" charset="-128"/>
                <a:cs typeface="Trebuchet MS" charset="0"/>
              </a:rPr>
              <a:t>Nanopore</a:t>
            </a:r>
            <a:r>
              <a:rPr lang="en-US" altLang="en-US" dirty="0">
                <a:ea typeface="ＭＳ Ｐゴシック" charset="-128"/>
                <a:cs typeface="Trebuchet MS" charset="0"/>
              </a:rPr>
              <a:t> Sequencing</a:t>
            </a:r>
          </a:p>
        </p:txBody>
      </p:sp>
      <p:sp>
        <p:nvSpPr>
          <p:cNvPr id="13" name="TextBox 12"/>
          <p:cNvSpPr txBox="1">
            <a:spLocks noChangeArrowheads="1"/>
          </p:cNvSpPr>
          <p:nvPr/>
        </p:nvSpPr>
        <p:spPr bwMode="auto">
          <a:xfrm>
            <a:off x="152400" y="5638800"/>
            <a:ext cx="8212138"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Variable read lengths</a:t>
            </a:r>
          </a:p>
          <a:p>
            <a:pPr>
              <a:spcBef>
                <a:spcPct val="0"/>
              </a:spcBef>
              <a:buClrTx/>
            </a:pPr>
            <a:r>
              <a:rPr lang="en-US" altLang="en-US" sz="1800" dirty="0">
                <a:solidFill>
                  <a:schemeClr val="tx1"/>
                </a:solidFill>
              </a:rPr>
              <a:t> Electrical current-based detection of multiplex nucleotides in pore</a:t>
            </a:r>
          </a:p>
          <a:p>
            <a:pPr>
              <a:spcBef>
                <a:spcPct val="0"/>
              </a:spcBef>
              <a:buClrTx/>
            </a:pPr>
            <a:r>
              <a:rPr lang="en-US" altLang="en-US" sz="1800" dirty="0">
                <a:solidFill>
                  <a:schemeClr val="tx1"/>
                </a:solidFill>
              </a:rPr>
              <a:t> Error rate is around 10-20% with newest pore/software</a:t>
            </a:r>
          </a:p>
          <a:p>
            <a:pPr>
              <a:spcBef>
                <a:spcPct val="0"/>
              </a:spcBef>
              <a:buClrTx/>
            </a:pPr>
            <a:r>
              <a:rPr lang="en-US" altLang="en-US" sz="1800" dirty="0">
                <a:solidFill>
                  <a:schemeClr val="tx1"/>
                </a:solidFill>
              </a:rPr>
              <a:t> Usage to-date is for bacterial and viral genome sequencing, RNA sequencing</a:t>
            </a:r>
          </a:p>
          <a:p>
            <a:pPr>
              <a:spcBef>
                <a:spcPct val="0"/>
              </a:spcBef>
              <a:buClrTx/>
              <a:buFontTx/>
              <a:buNone/>
            </a:pPr>
            <a:endParaRPr lang="en-US" altLang="en-US" sz="1800" dirty="0">
              <a:solidFill>
                <a:schemeClr val="tx1"/>
              </a:solidFill>
              <a:latin typeface="Bookman Old Style" charset="0"/>
            </a:endParaRPr>
          </a:p>
        </p:txBody>
      </p:sp>
      <p:pic>
        <p:nvPicPr>
          <p:cNvPr id="96259" name="Picture 3" descr="Screen Shot 2015-07-20 at 5.15.0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315200" cy="440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260" name="TextBox 4"/>
          <p:cNvSpPr txBox="1">
            <a:spLocks noChangeArrowheads="1"/>
          </p:cNvSpPr>
          <p:nvPr/>
        </p:nvSpPr>
        <p:spPr bwMode="auto">
          <a:xfrm>
            <a:off x="4419600" y="3352800"/>
            <a:ext cx="4572000" cy="2586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800">
                <a:solidFill>
                  <a:schemeClr val="tx1"/>
                </a:solidFill>
              </a:rPr>
              <a:t>Protein nanopore set in an electrically</a:t>
            </a:r>
          </a:p>
          <a:p>
            <a:pPr>
              <a:spcBef>
                <a:spcPct val="0"/>
              </a:spcBef>
              <a:buClrTx/>
              <a:buFontTx/>
              <a:buNone/>
            </a:pPr>
            <a:r>
              <a:rPr lang="en-US" altLang="en-US" sz="1800">
                <a:solidFill>
                  <a:schemeClr val="tx1"/>
                </a:solidFill>
              </a:rPr>
              <a:t>resistant polymer membrane </a:t>
            </a:r>
          </a:p>
          <a:p>
            <a:pPr>
              <a:spcBef>
                <a:spcPct val="0"/>
              </a:spcBef>
              <a:buClrTx/>
              <a:buFontTx/>
              <a:buNone/>
            </a:pPr>
            <a:r>
              <a:rPr lang="en-US" altLang="en-US" sz="1800">
                <a:solidFill>
                  <a:schemeClr val="tx1"/>
                </a:solidFill>
              </a:rPr>
              <a:t>Each nanopore is controlled and measured</a:t>
            </a:r>
          </a:p>
          <a:p>
            <a:pPr>
              <a:spcBef>
                <a:spcPct val="0"/>
              </a:spcBef>
              <a:buClrTx/>
              <a:buFontTx/>
              <a:buNone/>
            </a:pPr>
            <a:r>
              <a:rPr lang="en-US" altLang="en-US" sz="1800">
                <a:solidFill>
                  <a:schemeClr val="tx1"/>
                </a:solidFill>
              </a:rPr>
              <a:t>by a matched ASIC (Application Specific </a:t>
            </a:r>
          </a:p>
          <a:p>
            <a:pPr>
              <a:spcBef>
                <a:spcPct val="0"/>
              </a:spcBef>
              <a:buClrTx/>
              <a:buFontTx/>
              <a:buNone/>
            </a:pPr>
            <a:r>
              <a:rPr lang="en-US" altLang="en-US" sz="1800">
                <a:solidFill>
                  <a:schemeClr val="tx1"/>
                </a:solidFill>
              </a:rPr>
              <a:t>Integrated Circuit)</a:t>
            </a:r>
          </a:p>
          <a:p>
            <a:pPr>
              <a:spcBef>
                <a:spcPct val="0"/>
              </a:spcBef>
              <a:buClrTx/>
              <a:buFontTx/>
              <a:buNone/>
            </a:pPr>
            <a:r>
              <a:rPr lang="en-US" altLang="en-US" sz="1800">
                <a:solidFill>
                  <a:schemeClr val="tx1"/>
                </a:solidFill>
              </a:rPr>
              <a:t>Post-run data analysis compares pore current changes to a model of all possible multimers</a:t>
            </a:r>
          </a:p>
          <a:p>
            <a:pPr>
              <a:spcBef>
                <a:spcPct val="0"/>
              </a:spcBef>
              <a:buClrTx/>
              <a:buFontTx/>
              <a:buNone/>
            </a:pPr>
            <a:endParaRPr lang="en-US" altLang="en-US" sz="1800">
              <a:solidFill>
                <a:schemeClr val="tx1"/>
              </a:solidFill>
            </a:endParaRPr>
          </a:p>
        </p:txBody>
      </p:sp>
    </p:spTree>
    <p:extLst>
      <p:ext uri="{BB962C8B-B14F-4D97-AF65-F5344CB8AC3E}">
        <p14:creationId xmlns:p14="http://schemas.microsoft.com/office/powerpoint/2010/main" val="210443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en-US" dirty="0" err="1">
                <a:ea typeface="ＭＳ Ｐゴシック" charset="-128"/>
                <a:cs typeface="Trebuchet MS" charset="0"/>
              </a:rPr>
              <a:t>Nanopore</a:t>
            </a:r>
            <a:r>
              <a:rPr lang="en-US" altLang="en-US" dirty="0">
                <a:ea typeface="ＭＳ Ｐゴシック" charset="-128"/>
                <a:cs typeface="Trebuchet MS" charset="0"/>
              </a:rPr>
              <a:t> Sequencing Devices</a:t>
            </a:r>
          </a:p>
        </p:txBody>
      </p:sp>
      <p:pic>
        <p:nvPicPr>
          <p:cNvPr id="97282" name="Picture 2" descr="Screen Shot 2015-07-20 at 5.15.5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153400" cy="40328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52400" y="4979075"/>
            <a:ext cx="3480440"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Commercially available</a:t>
            </a:r>
          </a:p>
          <a:p>
            <a:pPr>
              <a:spcBef>
                <a:spcPct val="0"/>
              </a:spcBef>
              <a:buClrTx/>
            </a:pPr>
            <a:r>
              <a:rPr lang="en-US" altLang="en-US" sz="1800" dirty="0">
                <a:solidFill>
                  <a:schemeClr val="tx1"/>
                </a:solidFill>
              </a:rPr>
              <a:t> $1000 starter pack</a:t>
            </a:r>
          </a:p>
          <a:p>
            <a:pPr>
              <a:spcBef>
                <a:spcPct val="0"/>
              </a:spcBef>
              <a:buClrTx/>
            </a:pPr>
            <a:r>
              <a:rPr lang="en-US" altLang="en-US" sz="1800" dirty="0">
                <a:solidFill>
                  <a:schemeClr val="tx1"/>
                </a:solidFill>
              </a:rPr>
              <a:t> 512 pores</a:t>
            </a:r>
          </a:p>
          <a:p>
            <a:pPr>
              <a:spcBef>
                <a:spcPct val="0"/>
              </a:spcBef>
              <a:buClrTx/>
            </a:pPr>
            <a:r>
              <a:rPr lang="en-US" altLang="en-US" sz="1800" dirty="0">
                <a:solidFill>
                  <a:schemeClr val="tx1"/>
                </a:solidFill>
              </a:rPr>
              <a:t> Simple 10-minute sample prep</a:t>
            </a:r>
          </a:p>
          <a:p>
            <a:pPr>
              <a:spcBef>
                <a:spcPct val="0"/>
              </a:spcBef>
              <a:buClrTx/>
            </a:pPr>
            <a:r>
              <a:rPr lang="en-US" altLang="en-US" sz="1800" dirty="0">
                <a:solidFill>
                  <a:schemeClr val="tx1"/>
                </a:solidFill>
              </a:rPr>
              <a:t> 10-40k reads</a:t>
            </a:r>
          </a:p>
          <a:p>
            <a:pPr>
              <a:spcBef>
                <a:spcPct val="0"/>
              </a:spcBef>
              <a:buClrTx/>
            </a:pPr>
            <a:r>
              <a:rPr lang="en-US" altLang="en-US" sz="1800" dirty="0">
                <a:solidFill>
                  <a:schemeClr val="tx1"/>
                </a:solidFill>
              </a:rPr>
              <a:t> 20—100MB per run</a:t>
            </a:r>
          </a:p>
          <a:p>
            <a:pPr>
              <a:spcBef>
                <a:spcPct val="0"/>
              </a:spcBef>
              <a:buClrTx/>
              <a:buFontTx/>
              <a:buNone/>
            </a:pPr>
            <a:endParaRPr lang="en-US" altLang="en-US" sz="1800" dirty="0">
              <a:solidFill>
                <a:schemeClr val="tx1"/>
              </a:solidFill>
              <a:latin typeface="Bookman Old Style" charset="0"/>
            </a:endParaRPr>
          </a:p>
        </p:txBody>
      </p:sp>
      <p:sp>
        <p:nvSpPr>
          <p:cNvPr id="9" name="TextBox 8"/>
          <p:cNvSpPr txBox="1">
            <a:spLocks noChangeArrowheads="1"/>
          </p:cNvSpPr>
          <p:nvPr/>
        </p:nvSpPr>
        <p:spPr bwMode="auto">
          <a:xfrm>
            <a:off x="3962544" y="5026594"/>
            <a:ext cx="4900469"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Size of a “</a:t>
            </a:r>
            <a:r>
              <a:rPr lang="en-US" altLang="en-US" sz="1800" dirty="0" err="1">
                <a:solidFill>
                  <a:schemeClr val="tx1"/>
                </a:solidFill>
                <a:latin typeface="+mn-lt"/>
              </a:rPr>
              <a:t>usb</a:t>
            </a:r>
            <a:r>
              <a:rPr lang="en-US" altLang="en-US" sz="1800" dirty="0">
                <a:solidFill>
                  <a:schemeClr val="tx1"/>
                </a:solidFill>
                <a:latin typeface="+mn-lt"/>
              </a:rPr>
              <a:t> stick”</a:t>
            </a:r>
          </a:p>
          <a:p>
            <a:pPr>
              <a:spcBef>
                <a:spcPct val="0"/>
              </a:spcBef>
              <a:buClrTx/>
            </a:pPr>
            <a:r>
              <a:rPr lang="en-US" altLang="en-US" sz="1800" dirty="0">
                <a:solidFill>
                  <a:schemeClr val="tx1"/>
                </a:solidFill>
                <a:latin typeface="+mn-lt"/>
              </a:rPr>
              <a:t> Long reads (median 1kb, max ~100kb)</a:t>
            </a:r>
          </a:p>
          <a:p>
            <a:pPr>
              <a:spcBef>
                <a:spcPct val="0"/>
              </a:spcBef>
              <a:buClrTx/>
            </a:pPr>
            <a:r>
              <a:rPr lang="en-US" altLang="en-US" sz="1800">
                <a:solidFill>
                  <a:schemeClr val="tx1"/>
                </a:solidFill>
                <a:latin typeface="+mn-lt"/>
              </a:rPr>
              <a:t> Relatively </a:t>
            </a:r>
            <a:r>
              <a:rPr lang="en-US" altLang="en-US" sz="1800" dirty="0">
                <a:solidFill>
                  <a:schemeClr val="tx1"/>
                </a:solidFill>
                <a:latin typeface="+mn-lt"/>
              </a:rPr>
              <a:t>high error rate (38% in 2015)</a:t>
            </a:r>
          </a:p>
          <a:p>
            <a:pPr lvl="1">
              <a:spcBef>
                <a:spcPct val="0"/>
              </a:spcBef>
              <a:buClrTx/>
            </a:pPr>
            <a:r>
              <a:rPr lang="en-US" altLang="en-US" sz="1400" dirty="0">
                <a:solidFill>
                  <a:schemeClr val="tx1"/>
                </a:solidFill>
                <a:latin typeface="+mn-lt"/>
              </a:rPr>
              <a:t>Improving rapidly with 2D reads and other optimization</a:t>
            </a:r>
          </a:p>
          <a:p>
            <a:pPr>
              <a:spcBef>
                <a:spcPct val="0"/>
              </a:spcBef>
              <a:buClrTx/>
            </a:pPr>
            <a:endParaRPr lang="en-US" altLang="en-US" sz="1800" dirty="0">
              <a:solidFill>
                <a:schemeClr val="tx1"/>
              </a:solidFill>
              <a:latin typeface="+mn-lt"/>
            </a:endParaRPr>
          </a:p>
        </p:txBody>
      </p:sp>
    </p:spTree>
    <p:extLst>
      <p:ext uri="{BB962C8B-B14F-4D97-AF65-F5344CB8AC3E}">
        <p14:creationId xmlns:p14="http://schemas.microsoft.com/office/powerpoint/2010/main" val="4248654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cs typeface="Trebuchet MS" charset="0"/>
              </a:rPr>
              <a:t>Future </a:t>
            </a:r>
            <a:r>
              <a:rPr lang="en-US" altLang="en-US" dirty="0" err="1">
                <a:ea typeface="ＭＳ Ｐゴシック" charset="-128"/>
                <a:cs typeface="Trebuchet MS" charset="0"/>
              </a:rPr>
              <a:t>nanopore</a:t>
            </a:r>
            <a:r>
              <a:rPr lang="en-US" altLang="en-US" dirty="0">
                <a:ea typeface="ＭＳ Ｐゴシック" charset="-128"/>
                <a:cs typeface="Trebuchet MS" charset="0"/>
              </a:rPr>
              <a:t> developments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81200"/>
            <a:ext cx="2540000" cy="2082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349500"/>
            <a:ext cx="2540000" cy="1701800"/>
          </a:xfrm>
          <a:prstGeom prst="rect">
            <a:avLst/>
          </a:prstGeom>
        </p:spPr>
      </p:pic>
      <p:sp>
        <p:nvSpPr>
          <p:cNvPr id="5" name="TextBox 4"/>
          <p:cNvSpPr txBox="1">
            <a:spLocks noChangeArrowheads="1"/>
          </p:cNvSpPr>
          <p:nvPr/>
        </p:nvSpPr>
        <p:spPr bwMode="auto">
          <a:xfrm>
            <a:off x="214313" y="4419600"/>
            <a:ext cx="1992853"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Early access</a:t>
            </a:r>
          </a:p>
          <a:p>
            <a:pPr>
              <a:spcBef>
                <a:spcPct val="0"/>
              </a:spcBef>
              <a:buClrTx/>
            </a:pPr>
            <a:r>
              <a:rPr lang="en-US" altLang="en-US" sz="1800" dirty="0">
                <a:solidFill>
                  <a:schemeClr val="tx1"/>
                </a:solidFill>
                <a:latin typeface="+mn-lt"/>
              </a:rPr>
              <a:t> Price: TBD</a:t>
            </a:r>
          </a:p>
          <a:p>
            <a:pPr>
              <a:spcBef>
                <a:spcPct val="0"/>
              </a:spcBef>
              <a:buClrTx/>
            </a:pPr>
            <a:r>
              <a:rPr lang="en-US" altLang="en-US" sz="1800" dirty="0">
                <a:solidFill>
                  <a:schemeClr val="tx1"/>
                </a:solidFill>
                <a:latin typeface="+mn-lt"/>
              </a:rPr>
              <a:t> 48 x 3000 pores</a:t>
            </a:r>
          </a:p>
          <a:p>
            <a:pPr>
              <a:spcBef>
                <a:spcPct val="0"/>
              </a:spcBef>
              <a:buClrTx/>
            </a:pPr>
            <a:r>
              <a:rPr lang="en-US" altLang="en-US" sz="1800" dirty="0">
                <a:solidFill>
                  <a:schemeClr val="tx1"/>
                </a:solidFill>
                <a:latin typeface="+mn-lt"/>
              </a:rPr>
              <a:t> Array of minions</a:t>
            </a:r>
          </a:p>
          <a:p>
            <a:pPr>
              <a:spcBef>
                <a:spcPct val="0"/>
              </a:spcBef>
              <a:buClrTx/>
              <a:buFontTx/>
              <a:buNone/>
            </a:pPr>
            <a:endParaRPr lang="en-US" altLang="en-US" sz="1800" dirty="0">
              <a:solidFill>
                <a:schemeClr val="tx1"/>
              </a:solidFill>
              <a:latin typeface="+mn-lt"/>
            </a:endParaRPr>
          </a:p>
        </p:txBody>
      </p:sp>
      <p:sp>
        <p:nvSpPr>
          <p:cNvPr id="6" name="TextBox 5"/>
          <p:cNvSpPr txBox="1">
            <a:spLocks noChangeArrowheads="1"/>
          </p:cNvSpPr>
          <p:nvPr/>
        </p:nvSpPr>
        <p:spPr bwMode="auto">
          <a:xfrm>
            <a:off x="4579937" y="4419600"/>
            <a:ext cx="3743326" cy="1138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In development</a:t>
            </a:r>
          </a:p>
          <a:p>
            <a:pPr>
              <a:spcBef>
                <a:spcPct val="0"/>
              </a:spcBef>
              <a:buClrTx/>
            </a:pPr>
            <a:r>
              <a:rPr lang="en-US" altLang="en-US" sz="1800" dirty="0">
                <a:solidFill>
                  <a:schemeClr val="tx1"/>
                </a:solidFill>
                <a:latin typeface="+mn-lt"/>
              </a:rPr>
              <a:t> Smart-phone compatible</a:t>
            </a:r>
          </a:p>
          <a:p>
            <a:pPr>
              <a:spcBef>
                <a:spcPct val="0"/>
              </a:spcBef>
              <a:buClrTx/>
            </a:pPr>
            <a:endParaRPr lang="en-US" altLang="en-US" sz="1400" dirty="0">
              <a:solidFill>
                <a:schemeClr val="tx1"/>
              </a:solidFill>
              <a:latin typeface="+mn-lt"/>
            </a:endParaRPr>
          </a:p>
          <a:p>
            <a:pPr>
              <a:spcBef>
                <a:spcPct val="0"/>
              </a:spcBef>
              <a:buClrTx/>
            </a:pPr>
            <a:endParaRPr lang="en-US" altLang="en-US" sz="1800" dirty="0">
              <a:solidFill>
                <a:schemeClr val="tx1"/>
              </a:solidFill>
              <a:latin typeface="+mn-lt"/>
            </a:endParaRPr>
          </a:p>
        </p:txBody>
      </p:sp>
      <p:sp>
        <p:nvSpPr>
          <p:cNvPr id="7" name="TextBox 6"/>
          <p:cNvSpPr txBox="1"/>
          <p:nvPr/>
        </p:nvSpPr>
        <p:spPr>
          <a:xfrm>
            <a:off x="1469300" y="1599168"/>
            <a:ext cx="1430200" cy="369332"/>
          </a:xfrm>
          <a:prstGeom prst="rect">
            <a:avLst/>
          </a:prstGeom>
          <a:noFill/>
        </p:spPr>
        <p:txBody>
          <a:bodyPr wrap="none" rtlCol="0">
            <a:spAutoFit/>
          </a:bodyPr>
          <a:lstStyle/>
          <a:p>
            <a:r>
              <a:rPr lang="en-US">
                <a:latin typeface="+mn-lt"/>
              </a:rPr>
              <a:t>promethION</a:t>
            </a:r>
            <a:endParaRPr lang="en-US" dirty="0">
              <a:latin typeface="+mn-lt"/>
            </a:endParaRPr>
          </a:p>
        </p:txBody>
      </p:sp>
      <p:sp>
        <p:nvSpPr>
          <p:cNvPr id="8" name="TextBox 7"/>
          <p:cNvSpPr txBox="1"/>
          <p:nvPr/>
        </p:nvSpPr>
        <p:spPr>
          <a:xfrm>
            <a:off x="5878366" y="1611868"/>
            <a:ext cx="1146468" cy="369332"/>
          </a:xfrm>
          <a:prstGeom prst="rect">
            <a:avLst/>
          </a:prstGeom>
          <a:noFill/>
        </p:spPr>
        <p:txBody>
          <a:bodyPr wrap="none" rtlCol="0">
            <a:spAutoFit/>
          </a:bodyPr>
          <a:lstStyle/>
          <a:p>
            <a:r>
              <a:rPr lang="en-US" dirty="0" err="1">
                <a:latin typeface="+mn-lt"/>
              </a:rPr>
              <a:t>smidgION</a:t>
            </a:r>
            <a:endParaRPr lang="en-US" dirty="0">
              <a:latin typeface="+mn-lt"/>
            </a:endParaRPr>
          </a:p>
        </p:txBody>
      </p:sp>
    </p:spTree>
    <p:extLst>
      <p:ext uri="{BB962C8B-B14F-4D97-AF65-F5344CB8AC3E}">
        <p14:creationId xmlns:p14="http://schemas.microsoft.com/office/powerpoint/2010/main" val="25025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a:t>Genomics research has exploded with the rapid advances in DNA sequencing technologies</a:t>
            </a:r>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75" y="32062"/>
            <a:ext cx="8624267" cy="756154"/>
          </a:xfrm>
        </p:spPr>
        <p:txBody>
          <a:bodyPr>
            <a:noAutofit/>
          </a:bodyPr>
          <a:lstStyle/>
          <a:p>
            <a:r>
              <a:rPr lang="en-US" sz="2700" dirty="0">
                <a:latin typeface="Calibri" panose="020F0502020204030204" pitchFamily="34" charset="0"/>
                <a:cs typeface="Calibri" panose="020F0502020204030204" pitchFamily="34" charset="0"/>
              </a:rPr>
              <a:t>Short read alignments – The fundamental unit of most omics assays</a:t>
            </a:r>
          </a:p>
        </p:txBody>
      </p:sp>
      <p:sp>
        <p:nvSpPr>
          <p:cNvPr id="12" name="Content Placeholder 2"/>
          <p:cNvSpPr>
            <a:spLocks noGrp="1"/>
          </p:cNvSpPr>
          <p:nvPr>
            <p:ph idx="1"/>
          </p:nvPr>
        </p:nvSpPr>
        <p:spPr>
          <a:xfrm>
            <a:off x="4308242" y="1620570"/>
            <a:ext cx="3481849" cy="2183633"/>
          </a:xfrm>
        </p:spPr>
        <p:txBody>
          <a:bodyPr>
            <a:noAutofit/>
          </a:bodyPr>
          <a:lstStyle/>
          <a:p>
            <a:pPr marL="214313" indent="-214313"/>
            <a:r>
              <a:rPr lang="en-US" sz="1350" dirty="0">
                <a:latin typeface="Calibri" panose="020F0502020204030204" pitchFamily="34" charset="0"/>
                <a:cs typeface="Calibri" panose="020F0502020204030204" pitchFamily="34" charset="0"/>
              </a:rPr>
              <a:t>Alignment is about fitting individual pieces (reads) into the correct part of the puzzle</a:t>
            </a:r>
          </a:p>
          <a:p>
            <a:pPr marL="214313" indent="-214313"/>
            <a:endParaRPr lang="en-US" sz="1350" dirty="0">
              <a:latin typeface="Calibri" panose="020F0502020204030204" pitchFamily="34" charset="0"/>
              <a:cs typeface="Calibri" panose="020F0502020204030204" pitchFamily="34" charset="0"/>
            </a:endParaRPr>
          </a:p>
          <a:p>
            <a:pPr marL="214313" indent="-214313"/>
            <a:r>
              <a:rPr lang="en-US" sz="1350" dirty="0">
                <a:latin typeface="Calibri" panose="020F0502020204030204" pitchFamily="34" charset="0"/>
                <a:cs typeface="Calibri" panose="020F0502020204030204" pitchFamily="34" charset="0"/>
              </a:rPr>
              <a:t>The human genome project gave us the picture on the box cover (the reference genome)</a:t>
            </a:r>
          </a:p>
          <a:p>
            <a:pPr marL="214313" indent="-214313"/>
            <a:endParaRPr lang="en-US" sz="1350" dirty="0">
              <a:latin typeface="Calibri" panose="020F0502020204030204" pitchFamily="34" charset="0"/>
              <a:cs typeface="Calibri" panose="020F0502020204030204" pitchFamily="34" charset="0"/>
            </a:endParaRPr>
          </a:p>
          <a:p>
            <a:pPr marL="214313" indent="-214313"/>
            <a:r>
              <a:rPr lang="en-US" sz="1350" dirty="0">
                <a:latin typeface="Calibri" panose="020F0502020204030204" pitchFamily="34" charset="0"/>
                <a:cs typeface="Calibri" panose="020F0502020204030204" pitchFamily="34" charset="0"/>
              </a:rPr>
              <a:t>Imperfections in how the pieces fit can indicate changes to a copy of the picture</a:t>
            </a:r>
          </a:p>
        </p:txBody>
      </p:sp>
      <p:sp>
        <p:nvSpPr>
          <p:cNvPr id="5" name="TextBox 4"/>
          <p:cNvSpPr txBox="1"/>
          <p:nvPr/>
        </p:nvSpPr>
        <p:spPr>
          <a:xfrm>
            <a:off x="2062972" y="3866438"/>
            <a:ext cx="5620578" cy="1477328"/>
          </a:xfrm>
          <a:prstGeom prst="rect">
            <a:avLst/>
          </a:prstGeom>
          <a:noFill/>
        </p:spPr>
        <p:txBody>
          <a:bodyPr wrap="none" rtlCol="0">
            <a:spAutoFit/>
          </a:bodyPr>
          <a:lstStyle/>
          <a:p>
            <a:r>
              <a:rPr lang="en-US" sz="3000" dirty="0">
                <a:latin typeface="Calibri" panose="020F0502020204030204" pitchFamily="34" charset="0"/>
                <a:cs typeface="Calibri" panose="020F0502020204030204" pitchFamily="34" charset="0"/>
              </a:rPr>
              <a:t>AGCCTGAGACCGTAAAAA</a:t>
            </a:r>
            <a:r>
              <a:rPr lang="en-US" sz="3000" b="1" dirty="0">
                <a:solidFill>
                  <a:srgbClr val="FF0000"/>
                </a:solidFill>
                <a:latin typeface="Calibri" panose="020F0502020204030204" pitchFamily="34" charset="0"/>
                <a:cs typeface="Calibri" panose="020F0502020204030204" pitchFamily="34" charset="0"/>
              </a:rPr>
              <a:t>A</a:t>
            </a:r>
            <a:r>
              <a:rPr lang="en-US" sz="3000" dirty="0">
                <a:latin typeface="Calibri" panose="020F0502020204030204" pitchFamily="34" charset="0"/>
                <a:cs typeface="Calibri" panose="020F0502020204030204" pitchFamily="34" charset="0"/>
              </a:rPr>
              <a:t>G</a:t>
            </a:r>
            <a:r>
              <a:rPr lang="en-US" sz="3000" dirty="0">
                <a:solidFill>
                  <a:srgbClr val="26261E"/>
                </a:solidFill>
                <a:latin typeface="Calibri" panose="020F0502020204030204" pitchFamily="34" charset="0"/>
                <a:cs typeface="Calibri" panose="020F0502020204030204" pitchFamily="34" charset="0"/>
              </a:rPr>
              <a:t>TC</a:t>
            </a:r>
            <a:r>
              <a:rPr lang="en-US" sz="3000" dirty="0">
                <a:latin typeface="Calibri" panose="020F0502020204030204" pitchFamily="34" charset="0"/>
                <a:cs typeface="Calibri" panose="020F0502020204030204" pitchFamily="34" charset="0"/>
              </a:rPr>
              <a:t>AAG</a:t>
            </a:r>
          </a:p>
          <a:p>
            <a:r>
              <a:rPr lang="en-US" sz="3000" dirty="0">
                <a:latin typeface="Calibri" panose="020F0502020204030204" pitchFamily="34" charset="0"/>
                <a:cs typeface="Calibri" panose="020F0502020204030204" pitchFamily="34" charset="0"/>
              </a:rPr>
              <a:t>            |||||||||||||||||</a:t>
            </a:r>
          </a:p>
          <a:p>
            <a:r>
              <a:rPr lang="en-US" sz="3000" dirty="0">
                <a:latin typeface="Calibri" panose="020F0502020204030204" pitchFamily="34" charset="0"/>
                <a:cs typeface="Calibri" panose="020F0502020204030204" pitchFamily="34" charset="0"/>
              </a:rPr>
              <a:t>            GAGACCGTAAAAA</a:t>
            </a:r>
            <a:r>
              <a:rPr lang="en-US" sz="3000" b="1" dirty="0">
                <a:solidFill>
                  <a:srgbClr val="FF0000"/>
                </a:solidFill>
                <a:latin typeface="Calibri" panose="020F0502020204030204" pitchFamily="34" charset="0"/>
                <a:cs typeface="Calibri" panose="020F0502020204030204" pitchFamily="34" charset="0"/>
              </a:rPr>
              <a:t>C</a:t>
            </a:r>
            <a:r>
              <a:rPr lang="en-US" sz="3000" dirty="0">
                <a:latin typeface="Calibri" panose="020F0502020204030204" pitchFamily="34" charset="0"/>
                <a:cs typeface="Calibri" panose="020F0502020204030204" pitchFamily="34" charset="0"/>
              </a:rPr>
              <a:t>G</a:t>
            </a:r>
            <a:r>
              <a:rPr lang="en-US" sz="3000" dirty="0">
                <a:solidFill>
                  <a:srgbClr val="26261E"/>
                </a:solidFill>
                <a:latin typeface="Calibri" panose="020F0502020204030204" pitchFamily="34" charset="0"/>
                <a:cs typeface="Calibri" panose="020F0502020204030204" pitchFamily="34" charset="0"/>
              </a:rPr>
              <a:t>TC</a:t>
            </a:r>
          </a:p>
        </p:txBody>
      </p:sp>
      <p:pic>
        <p:nvPicPr>
          <p:cNvPr id="6" name="Picture 5" descr="Josh Jigsaw.jpg"/>
          <p:cNvPicPr>
            <a:picLocks noChangeAspect="1"/>
          </p:cNvPicPr>
          <p:nvPr/>
        </p:nvPicPr>
        <p:blipFill>
          <a:blip r:embed="rId2" cstate="print"/>
          <a:stretch>
            <a:fillRect/>
          </a:stretch>
        </p:blipFill>
        <p:spPr>
          <a:xfrm>
            <a:off x="2637673" y="1596211"/>
            <a:ext cx="1564153" cy="2188647"/>
          </a:xfrm>
          <a:prstGeom prst="rect">
            <a:avLst/>
          </a:prstGeom>
        </p:spPr>
      </p:pic>
      <p:pic>
        <p:nvPicPr>
          <p:cNvPr id="7" name="Picture 6" descr="Josh Jigsaw 3D.png"/>
          <p:cNvPicPr>
            <a:picLocks noChangeAspect="1"/>
          </p:cNvPicPr>
          <p:nvPr/>
        </p:nvPicPr>
        <p:blipFill>
          <a:blip r:embed="rId3" cstate="print"/>
          <a:stretch>
            <a:fillRect/>
          </a:stretch>
        </p:blipFill>
        <p:spPr>
          <a:xfrm>
            <a:off x="1377184" y="1681059"/>
            <a:ext cx="1556439" cy="1492271"/>
          </a:xfrm>
          <a:prstGeom prst="rect">
            <a:avLst/>
          </a:prstGeom>
        </p:spPr>
      </p:pic>
      <p:cxnSp>
        <p:nvCxnSpPr>
          <p:cNvPr id="10" name="Straight Arrow Connector 9"/>
          <p:cNvCxnSpPr/>
          <p:nvPr/>
        </p:nvCxnSpPr>
        <p:spPr>
          <a:xfrm flipV="1">
            <a:off x="6094520" y="5179445"/>
            <a:ext cx="0" cy="1891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710552" y="5321254"/>
            <a:ext cx="869790" cy="300082"/>
          </a:xfrm>
          <a:prstGeom prst="rect">
            <a:avLst/>
          </a:prstGeom>
          <a:noFill/>
        </p:spPr>
        <p:txBody>
          <a:bodyPr wrap="none" rtlCol="0">
            <a:spAutoFit/>
          </a:bodyPr>
          <a:lstStyle/>
          <a:p>
            <a:r>
              <a:rPr lang="en-US" sz="1350" dirty="0">
                <a:latin typeface="Calibri" panose="020F0502020204030204" pitchFamily="34" charset="0"/>
                <a:cs typeface="Calibri" panose="020F0502020204030204" pitchFamily="34" charset="0"/>
              </a:rPr>
              <a:t>A variant!</a:t>
            </a:r>
          </a:p>
        </p:txBody>
      </p:sp>
      <p:sp>
        <p:nvSpPr>
          <p:cNvPr id="3" name="TextBox 2"/>
          <p:cNvSpPr txBox="1"/>
          <p:nvPr/>
        </p:nvSpPr>
        <p:spPr>
          <a:xfrm>
            <a:off x="1164406" y="4033166"/>
            <a:ext cx="852798"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Reference:</a:t>
            </a:r>
          </a:p>
        </p:txBody>
      </p:sp>
      <p:sp>
        <p:nvSpPr>
          <p:cNvPr id="14" name="TextBox 13"/>
          <p:cNvSpPr txBox="1"/>
          <p:nvPr/>
        </p:nvSpPr>
        <p:spPr>
          <a:xfrm>
            <a:off x="1234530" y="5048856"/>
            <a:ext cx="1266244"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A read sequence:</a:t>
            </a:r>
          </a:p>
        </p:txBody>
      </p:sp>
    </p:spTree>
    <p:extLst>
      <p:ext uri="{BB962C8B-B14F-4D97-AF65-F5344CB8AC3E}">
        <p14:creationId xmlns:p14="http://schemas.microsoft.com/office/powerpoint/2010/main" val="2905725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and transcriptome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2858793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Common genomic file formats</a:t>
            </a:r>
          </a:p>
        </p:txBody>
      </p:sp>
    </p:spTree>
    <p:extLst>
      <p:ext uri="{BB962C8B-B14F-4D97-AF65-F5344CB8AC3E}">
        <p14:creationId xmlns:p14="http://schemas.microsoft.com/office/powerpoint/2010/main" val="1146771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genomic data file formats</a:t>
            </a:r>
          </a:p>
        </p:txBody>
      </p:sp>
      <p:sp>
        <p:nvSpPr>
          <p:cNvPr id="3" name="Content Placeholder 2"/>
          <p:cNvSpPr>
            <a:spLocks noGrp="1"/>
          </p:cNvSpPr>
          <p:nvPr>
            <p:ph idx="1"/>
          </p:nvPr>
        </p:nvSpPr>
        <p:spPr/>
        <p:txBody>
          <a:bodyPr/>
          <a:lstStyle/>
          <a:p>
            <a:r>
              <a:rPr lang="en-US" dirty="0">
                <a:hlinkClick r:id="rId2"/>
              </a:rPr>
              <a:t>FASTA</a:t>
            </a:r>
            <a:endParaRPr lang="en-US" dirty="0"/>
          </a:p>
          <a:p>
            <a:r>
              <a:rPr lang="en-US" dirty="0">
                <a:hlinkClick r:id="rId3"/>
              </a:rPr>
              <a:t>FASTQ</a:t>
            </a:r>
            <a:endParaRPr lang="en-US" dirty="0"/>
          </a:p>
          <a:p>
            <a:r>
              <a:rPr lang="en-US" dirty="0">
                <a:hlinkClick r:id="rId4"/>
              </a:rPr>
              <a:t>GTF</a:t>
            </a:r>
            <a:endParaRPr lang="en-US" dirty="0"/>
          </a:p>
          <a:p>
            <a:r>
              <a:rPr lang="en-US" dirty="0">
                <a:hlinkClick r:id="rId5"/>
              </a:rPr>
              <a:t>BED</a:t>
            </a:r>
            <a:endParaRPr lang="en-US" dirty="0"/>
          </a:p>
          <a:p>
            <a:r>
              <a:rPr lang="en-US" dirty="0">
                <a:hlinkClick r:id="rId6"/>
              </a:rPr>
              <a:t>VCF</a:t>
            </a:r>
            <a:endParaRPr lang="en-US" dirty="0"/>
          </a:p>
          <a:p>
            <a:r>
              <a:rPr lang="en-US" dirty="0">
                <a:hlinkClick r:id="rId7"/>
              </a:rPr>
              <a:t>VEP</a:t>
            </a:r>
            <a:endParaRPr lang="en-US" dirty="0"/>
          </a:p>
          <a:p>
            <a:r>
              <a:rPr lang="en-US" dirty="0">
                <a:hlinkClick r:id="rId8"/>
              </a:rPr>
              <a:t>MAF</a:t>
            </a:r>
            <a:endParaRPr lang="en-US" dirty="0"/>
          </a:p>
          <a:p>
            <a:r>
              <a:rPr lang="en-US" dirty="0">
                <a:hlinkClick r:id="rId9"/>
              </a:rPr>
              <a:t>SAM/BAM/CRAM</a:t>
            </a:r>
            <a:endParaRPr lang="en-US" dirty="0"/>
          </a:p>
          <a:p>
            <a:endParaRPr lang="en-US" dirty="0"/>
          </a:p>
          <a:p>
            <a:r>
              <a:rPr lang="en-US" dirty="0"/>
              <a:t>Many, many custom data formats output by specialized tools </a:t>
            </a:r>
            <a:r>
              <a:rPr lang="mr-IN" dirty="0"/>
              <a:t>…</a:t>
            </a:r>
            <a:r>
              <a:rPr lang="en-US" dirty="0"/>
              <a:t> often in TSV format</a:t>
            </a:r>
          </a:p>
        </p:txBody>
      </p:sp>
    </p:spTree>
    <p:extLst>
      <p:ext uri="{BB962C8B-B14F-4D97-AF65-F5344CB8AC3E}">
        <p14:creationId xmlns:p14="http://schemas.microsoft.com/office/powerpoint/2010/main" val="320778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F11C-02B0-E048-AC0A-A234EFF9D791}"/>
              </a:ext>
            </a:extLst>
          </p:cNvPr>
          <p:cNvSpPr>
            <a:spLocks noGrp="1"/>
          </p:cNvSpPr>
          <p:nvPr>
            <p:ph type="title"/>
          </p:nvPr>
        </p:nvSpPr>
        <p:spPr>
          <a:xfrm>
            <a:off x="165538" y="106404"/>
            <a:ext cx="8857747" cy="650379"/>
          </a:xfrm>
        </p:spPr>
        <p:txBody>
          <a:bodyPr>
            <a:normAutofit fontScale="90000"/>
          </a:bodyPr>
          <a:lstStyle/>
          <a:p>
            <a:r>
              <a:rPr lang="en-US" sz="2700" dirty="0" err="1">
                <a:latin typeface="Calibri" panose="020F0502020204030204" pitchFamily="34" charset="0"/>
                <a:cs typeface="Calibri" panose="020F0502020204030204" pitchFamily="34" charset="0"/>
              </a:rPr>
              <a:t>Fasta</a:t>
            </a:r>
            <a:r>
              <a:rPr lang="en-US" sz="2700" dirty="0">
                <a:latin typeface="Calibri" panose="020F0502020204030204" pitchFamily="34" charset="0"/>
                <a:cs typeface="Calibri" panose="020F0502020204030204" pitchFamily="34" charset="0"/>
              </a:rPr>
              <a:t> – format for representing nucleic acid or amino acid sequences</a:t>
            </a:r>
          </a:p>
        </p:txBody>
      </p:sp>
      <p:sp>
        <p:nvSpPr>
          <p:cNvPr id="3" name="Content Placeholder 2">
            <a:extLst>
              <a:ext uri="{FF2B5EF4-FFF2-40B4-BE49-F238E27FC236}">
                <a16:creationId xmlns:a16="http://schemas.microsoft.com/office/drawing/2014/main" id="{F0F34C72-5D74-D949-9DB5-32190B978970}"/>
              </a:ext>
            </a:extLst>
          </p:cNvPr>
          <p:cNvSpPr>
            <a:spLocks noGrp="1"/>
          </p:cNvSpPr>
          <p:nvPr>
            <p:ph idx="1"/>
          </p:nvPr>
        </p:nvSpPr>
        <p:spPr>
          <a:xfrm>
            <a:off x="222316" y="1889979"/>
            <a:ext cx="5559311" cy="3725009"/>
          </a:xfrm>
        </p:spPr>
        <p:txBody>
          <a:bodyPr>
            <a:normAutofit fontScale="92500"/>
          </a:bodyPr>
          <a:lstStyle/>
          <a:p>
            <a:pPr marL="0" indent="0">
              <a:buNone/>
            </a:pPr>
            <a:r>
              <a:rPr lang="en-US" sz="1050" dirty="0">
                <a:latin typeface="Courier" pitchFamily="2" charset="0"/>
                <a:cs typeface="Calibri" panose="020F0502020204030204" pitchFamily="34" charset="0"/>
              </a:rPr>
              <a:t>&gt;AY274119.3 SARS-related coronavirus isolate Tor2, complete genome</a:t>
            </a:r>
          </a:p>
          <a:p>
            <a:pPr marL="0" indent="0">
              <a:buNone/>
            </a:pPr>
            <a:endParaRPr lang="en-US" sz="1050" dirty="0">
              <a:latin typeface="Courier" pitchFamily="2" charset="0"/>
              <a:cs typeface="Calibri" panose="020F0502020204030204" pitchFamily="34" charset="0"/>
            </a:endParaRPr>
          </a:p>
          <a:p>
            <a:pPr marL="0" indent="0">
              <a:buNone/>
            </a:pPr>
            <a:r>
              <a:rPr lang="en-US" sz="1050" dirty="0">
                <a:latin typeface="Courier" pitchFamily="2" charset="0"/>
                <a:cs typeface="Calibri" panose="020F0502020204030204" pitchFamily="34" charset="0"/>
              </a:rPr>
              <a:t>ATATTAGGTTTTTACCTACCCAGGAAAAGCCAACCAACCTCGATCTCTTGTAGATCTGTTCTCTAAACGA</a:t>
            </a:r>
          </a:p>
          <a:p>
            <a:pPr marL="0" indent="0">
              <a:buNone/>
            </a:pPr>
            <a:r>
              <a:rPr lang="en-US" sz="1050" dirty="0">
                <a:latin typeface="Courier" pitchFamily="2" charset="0"/>
                <a:cs typeface="Calibri" panose="020F0502020204030204" pitchFamily="34" charset="0"/>
              </a:rPr>
              <a:t>ACTTTAAAATCTGTGTAGCTGTCGCTCGGCTGCATGCCTAGTGCACCTACGCAGTATAAACAATAATAAA</a:t>
            </a:r>
          </a:p>
          <a:p>
            <a:pPr marL="0" indent="0">
              <a:buNone/>
            </a:pPr>
            <a:r>
              <a:rPr lang="en-US" sz="1050" dirty="0">
                <a:latin typeface="Courier" pitchFamily="2" charset="0"/>
                <a:cs typeface="Calibri" panose="020F0502020204030204" pitchFamily="34" charset="0"/>
              </a:rPr>
              <a:t>TTTTACTGTCGTTGACAAGAAACGAGTAACTCGTCCCTCTTCTGCAGACTGCTTACGGTTTCGTCCGTGT</a:t>
            </a:r>
          </a:p>
          <a:p>
            <a:pPr marL="0" indent="0">
              <a:buNone/>
            </a:pPr>
            <a:r>
              <a:rPr lang="en-US" sz="1050" dirty="0">
                <a:latin typeface="Courier" pitchFamily="2" charset="0"/>
                <a:cs typeface="Calibri" panose="020F0502020204030204" pitchFamily="34" charset="0"/>
              </a:rPr>
              <a:t>TGCAGTCGATCATCAGCATACCTAGGTTTCGTCCGGGTGTGACCGAAAGGTAAGATGGAGAGCCTTGTTC</a:t>
            </a:r>
          </a:p>
          <a:p>
            <a:pPr marL="0" indent="0">
              <a:buNone/>
            </a:pPr>
            <a:r>
              <a:rPr lang="en-US" sz="1050" dirty="0">
                <a:latin typeface="Courier" pitchFamily="2" charset="0"/>
                <a:cs typeface="Calibri" panose="020F0502020204030204" pitchFamily="34" charset="0"/>
              </a:rPr>
              <a:t>TTGGTGTCAACGAGAAAACACACGTCCAACTCAGTTTGCCTGTCCTTCAGGTTAGAGACGTGCTAGTGCG</a:t>
            </a:r>
          </a:p>
          <a:p>
            <a:pPr marL="0" indent="0">
              <a:buNone/>
            </a:pPr>
            <a:r>
              <a:rPr lang="en-US" sz="1050" dirty="0">
                <a:latin typeface="Courier" pitchFamily="2" charset="0"/>
                <a:cs typeface="Calibri" panose="020F0502020204030204" pitchFamily="34" charset="0"/>
              </a:rPr>
              <a:t>TGGCTTCGGGGACTCTGTGGAAGAGGCCCTATCGGAGGCACGTGAACACCTCAAAAATGGCACTTGTGGT</a:t>
            </a:r>
          </a:p>
          <a:p>
            <a:pPr marL="0" indent="0">
              <a:buNone/>
            </a:pPr>
            <a:r>
              <a:rPr lang="en-US" sz="1050" dirty="0">
                <a:latin typeface="Courier" pitchFamily="2" charset="0"/>
                <a:cs typeface="Calibri" panose="020F0502020204030204" pitchFamily="34" charset="0"/>
              </a:rPr>
              <a:t>…</a:t>
            </a:r>
          </a:p>
          <a:p>
            <a:pPr marL="0" indent="0">
              <a:buNone/>
            </a:pPr>
            <a:endParaRPr lang="en-US" sz="1050" dirty="0">
              <a:latin typeface="Courier" pitchFamily="2" charset="0"/>
              <a:cs typeface="Calibri" panose="020F0502020204030204" pitchFamily="34" charset="0"/>
            </a:endParaRPr>
          </a:p>
          <a:p>
            <a:pPr marL="0" indent="0">
              <a:buNone/>
            </a:pPr>
            <a:r>
              <a:rPr lang="en-US" sz="1050" dirty="0">
                <a:latin typeface="Courier" pitchFamily="2" charset="0"/>
                <a:cs typeface="Calibri" panose="020F0502020204030204" pitchFamily="34" charset="0"/>
              </a:rPr>
              <a:t>&gt;FJ882960.1 SARS coronavirus ExoN1 isolate P3pp34, complete genome</a:t>
            </a:r>
          </a:p>
          <a:p>
            <a:pPr marL="0" indent="0">
              <a:buNone/>
            </a:pPr>
            <a:r>
              <a:rPr lang="en-US" sz="1050" dirty="0">
                <a:latin typeface="Courier" pitchFamily="2" charset="0"/>
                <a:cs typeface="Calibri" panose="020F0502020204030204" pitchFamily="34" charset="0"/>
              </a:rPr>
              <a:t>CGATCTCTTGTAGATCTGTTCTCTAAACGAACTTTAAAATCTGTGTAGCTGTCGCTCGGCTGCATGCCTA</a:t>
            </a:r>
          </a:p>
          <a:p>
            <a:pPr marL="0" indent="0">
              <a:buNone/>
            </a:pPr>
            <a:r>
              <a:rPr lang="en-US" sz="1050" dirty="0">
                <a:latin typeface="Courier" pitchFamily="2" charset="0"/>
                <a:cs typeface="Calibri" panose="020F0502020204030204" pitchFamily="34" charset="0"/>
              </a:rPr>
              <a:t>GTGCACCTACGCAGTATAAACAATAATAAATTTTACTGTCGTTGACAAGAAACGAGTAACTCGTCCCTCT</a:t>
            </a:r>
          </a:p>
          <a:p>
            <a:pPr marL="0" indent="0">
              <a:buNone/>
            </a:pPr>
            <a:r>
              <a:rPr lang="en-US" sz="1050" dirty="0">
                <a:latin typeface="Courier" pitchFamily="2" charset="0"/>
                <a:cs typeface="Calibri" panose="020F0502020204030204" pitchFamily="34" charset="0"/>
              </a:rPr>
              <a:t>TCTGCAGACTGCTTACGGTTTCGTCCGTGTTGCAGTCGATCATCAGCATACCTAGGTTTCGTCCGGGTGT</a:t>
            </a:r>
          </a:p>
          <a:p>
            <a:pPr marL="0" indent="0">
              <a:buNone/>
            </a:pPr>
            <a:r>
              <a:rPr lang="en-US" sz="1050" dirty="0">
                <a:latin typeface="Courier" pitchFamily="2" charset="0"/>
                <a:cs typeface="Calibri" panose="020F0502020204030204" pitchFamily="34" charset="0"/>
              </a:rPr>
              <a:t>…</a:t>
            </a:r>
          </a:p>
        </p:txBody>
      </p:sp>
      <p:sp>
        <p:nvSpPr>
          <p:cNvPr id="4" name="TextBox 3">
            <a:extLst>
              <a:ext uri="{FF2B5EF4-FFF2-40B4-BE49-F238E27FC236}">
                <a16:creationId xmlns:a16="http://schemas.microsoft.com/office/drawing/2014/main" id="{276B2D58-E33B-3F49-8887-F790D29E79A6}"/>
              </a:ext>
            </a:extLst>
          </p:cNvPr>
          <p:cNvSpPr txBox="1"/>
          <p:nvPr/>
        </p:nvSpPr>
        <p:spPr>
          <a:xfrm>
            <a:off x="6248401" y="1209451"/>
            <a:ext cx="2774879" cy="923330"/>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First line starts with “&gt;” header or ”Comment”; used as a summary/description, often starting with unique accession/identifier</a:t>
            </a:r>
          </a:p>
        </p:txBody>
      </p:sp>
      <p:cxnSp>
        <p:nvCxnSpPr>
          <p:cNvPr id="6" name="Straight Connector 5">
            <a:extLst>
              <a:ext uri="{FF2B5EF4-FFF2-40B4-BE49-F238E27FC236}">
                <a16:creationId xmlns:a16="http://schemas.microsoft.com/office/drawing/2014/main" id="{AC9AF0E9-54F8-734B-963A-E3CE46BD4DFA}"/>
              </a:ext>
            </a:extLst>
          </p:cNvPr>
          <p:cNvCxnSpPr/>
          <p:nvPr/>
        </p:nvCxnSpPr>
        <p:spPr>
          <a:xfrm>
            <a:off x="5950501" y="1865134"/>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ECF239F-F843-744A-AB66-83AE2EE0799F}"/>
              </a:ext>
            </a:extLst>
          </p:cNvPr>
          <p:cNvCxnSpPr>
            <a:cxnSpLocks/>
          </p:cNvCxnSpPr>
          <p:nvPr/>
        </p:nvCxnSpPr>
        <p:spPr>
          <a:xfrm flipH="1">
            <a:off x="5950258" y="2343831"/>
            <a:ext cx="243" cy="98719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585702-0D1B-834A-8781-6EFB02C7F419}"/>
              </a:ext>
            </a:extLst>
          </p:cNvPr>
          <p:cNvSpPr txBox="1"/>
          <p:nvPr/>
        </p:nvSpPr>
        <p:spPr>
          <a:xfrm>
            <a:off x="6248400" y="2264132"/>
            <a:ext cx="2774879" cy="1131079"/>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Subsequent lines contain sequence</a:t>
            </a:r>
          </a:p>
          <a:p>
            <a:pPr marL="214313" indent="-214313">
              <a:buFontTx/>
              <a:buChar char="-"/>
            </a:pPr>
            <a:r>
              <a:rPr lang="en-US" sz="1350" dirty="0">
                <a:latin typeface="Calibri" panose="020F0502020204030204" pitchFamily="34" charset="0"/>
                <a:cs typeface="Calibri" panose="020F0502020204030204" pitchFamily="34" charset="0"/>
              </a:rPr>
              <a:t>Interleaved: sequence broken into multiple lines of characters</a:t>
            </a:r>
          </a:p>
          <a:p>
            <a:pPr marL="214313" indent="-214313">
              <a:buFontTx/>
              <a:buChar char="-"/>
            </a:pPr>
            <a:r>
              <a:rPr lang="en-US" sz="1350" dirty="0">
                <a:latin typeface="Calibri" panose="020F0502020204030204" pitchFamily="34" charset="0"/>
                <a:cs typeface="Calibri" panose="020F0502020204030204" pitchFamily="34" charset="0"/>
              </a:rPr>
              <a:t>Sequential: entire sequence on a single line</a:t>
            </a:r>
          </a:p>
        </p:txBody>
      </p:sp>
      <p:cxnSp>
        <p:nvCxnSpPr>
          <p:cNvPr id="11" name="Straight Connector 10">
            <a:extLst>
              <a:ext uri="{FF2B5EF4-FFF2-40B4-BE49-F238E27FC236}">
                <a16:creationId xmlns:a16="http://schemas.microsoft.com/office/drawing/2014/main" id="{22033CE3-0238-7D4A-9DEE-ECC6E3457FB3}"/>
              </a:ext>
            </a:extLst>
          </p:cNvPr>
          <p:cNvCxnSpPr>
            <a:cxnSpLocks/>
          </p:cNvCxnSpPr>
          <p:nvPr/>
        </p:nvCxnSpPr>
        <p:spPr>
          <a:xfrm flipH="1">
            <a:off x="5950258" y="3759989"/>
            <a:ext cx="243" cy="76081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2D6C74-88A2-D54B-9A91-D730A6B9FC93}"/>
              </a:ext>
            </a:extLst>
          </p:cNvPr>
          <p:cNvSpPr txBox="1"/>
          <p:nvPr/>
        </p:nvSpPr>
        <p:spPr>
          <a:xfrm>
            <a:off x="6248399" y="3782562"/>
            <a:ext cx="2774879" cy="715581"/>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Multiple sequence FASTA obtained by simply concatenating multiple FASTA records together</a:t>
            </a:r>
          </a:p>
        </p:txBody>
      </p:sp>
      <p:cxnSp>
        <p:nvCxnSpPr>
          <p:cNvPr id="12" name="Straight Connector 11">
            <a:extLst>
              <a:ext uri="{FF2B5EF4-FFF2-40B4-BE49-F238E27FC236}">
                <a16:creationId xmlns:a16="http://schemas.microsoft.com/office/drawing/2014/main" id="{2DF9220B-3A8A-2E4A-8FA7-A7F863E6A7F5}"/>
              </a:ext>
            </a:extLst>
          </p:cNvPr>
          <p:cNvCxnSpPr>
            <a:cxnSpLocks/>
            <a:stCxn id="4" idx="1"/>
          </p:cNvCxnSpPr>
          <p:nvPr/>
        </p:nvCxnSpPr>
        <p:spPr>
          <a:xfrm flipH="1">
            <a:off x="5950258" y="1671116"/>
            <a:ext cx="298143" cy="34274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06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2" y="72085"/>
            <a:ext cx="8763000" cy="712271"/>
          </a:xfrm>
        </p:spPr>
        <p:txBody>
          <a:bodyPr>
            <a:noAutofit/>
          </a:bodyPr>
          <a:lstStyle/>
          <a:p>
            <a:r>
              <a:rPr lang="en-US" sz="2700" dirty="0" err="1">
                <a:latin typeface="Calibri" panose="020F0502020204030204" pitchFamily="34" charset="0"/>
                <a:cs typeface="Calibri" panose="020F0502020204030204" pitchFamily="34" charset="0"/>
              </a:rPr>
              <a:t>Fastq</a:t>
            </a:r>
            <a:r>
              <a:rPr lang="en-US" sz="2700" dirty="0">
                <a:latin typeface="Calibri" panose="020F0502020204030204" pitchFamily="34" charset="0"/>
                <a:cs typeface="Calibri" panose="020F0502020204030204" pitchFamily="34" charset="0"/>
              </a:rPr>
              <a:t> – format for representing raw sequence – base calls and quality values</a:t>
            </a:r>
          </a:p>
        </p:txBody>
      </p:sp>
      <p:sp>
        <p:nvSpPr>
          <p:cNvPr id="3" name="Content Placeholder 2"/>
          <p:cNvSpPr>
            <a:spLocks noGrp="1"/>
          </p:cNvSpPr>
          <p:nvPr>
            <p:ph idx="1"/>
          </p:nvPr>
        </p:nvSpPr>
        <p:spPr>
          <a:xfrm>
            <a:off x="228600" y="2156279"/>
            <a:ext cx="6019800" cy="3613151"/>
          </a:xfrm>
        </p:spPr>
        <p:txBody>
          <a:bodyPr>
            <a:noAutofit/>
          </a:bodyPr>
          <a:lstStyle/>
          <a:p>
            <a:pPr marL="0" indent="0">
              <a:buNone/>
            </a:pPr>
            <a:r>
              <a:rPr lang="en-US" sz="1650" dirty="0">
                <a:latin typeface="Courier" pitchFamily="2" charset="0"/>
                <a:cs typeface="Calibri" panose="020F0502020204030204" pitchFamily="34" charset="0"/>
              </a:rPr>
              <a:t>@HWUSI-EAS100R:6:73:941:1973#0/1</a:t>
            </a:r>
          </a:p>
          <a:p>
            <a:pPr marL="0" indent="0">
              <a:buNone/>
            </a:pPr>
            <a:r>
              <a:rPr lang="en-US" sz="1650" dirty="0">
                <a:latin typeface="Courier" pitchFamily="2" charset="0"/>
                <a:cs typeface="Calibri" panose="020F0502020204030204" pitchFamily="34" charset="0"/>
              </a:rPr>
              <a:t>CTTTTTTATTTTTGTCTGACTGGGTTGATTCAAAA</a:t>
            </a:r>
          </a:p>
          <a:p>
            <a:pPr marL="0" indent="0">
              <a:buNone/>
            </a:pPr>
            <a:r>
              <a:rPr lang="en-US" sz="1650" dirty="0">
                <a:latin typeface="Courier" pitchFamily="2" charset="0"/>
                <a:cs typeface="Calibri" panose="020F0502020204030204" pitchFamily="34" charset="0"/>
              </a:rPr>
              <a:t>+</a:t>
            </a:r>
          </a:p>
          <a:p>
            <a:pPr marL="0" indent="0">
              <a:buNone/>
            </a:pPr>
            <a:r>
              <a:rPr lang="en-US" sz="1650" dirty="0">
                <a:latin typeface="Courier" pitchFamily="2" charset="0"/>
                <a:cs typeface="Calibri" panose="020F0502020204030204" pitchFamily="34" charset="0"/>
              </a:rPr>
              <a:t>CCCFFFFFHHHHGJHIIJHIHIIIFHIJJJJIJJG</a:t>
            </a:r>
          </a:p>
          <a:p>
            <a:pPr marL="0" indent="0">
              <a:buNone/>
            </a:pPr>
            <a:endParaRPr lang="en-US" sz="1650" dirty="0">
              <a:latin typeface="Courier" pitchFamily="2" charset="0"/>
              <a:cs typeface="Calibri" panose="020F0502020204030204" pitchFamily="34" charset="0"/>
            </a:endParaRPr>
          </a:p>
          <a:p>
            <a:pPr marL="0" indent="0">
              <a:buNone/>
            </a:pPr>
            <a:r>
              <a:rPr lang="en-US" sz="1650" dirty="0">
                <a:latin typeface="Courier" pitchFamily="2" charset="0"/>
                <a:cs typeface="Calibri" panose="020F0502020204030204" pitchFamily="34" charset="0"/>
              </a:rPr>
              <a:t>@HWUSI-EAS100R:6:2303:11793:37095#0/1</a:t>
            </a:r>
          </a:p>
          <a:p>
            <a:pPr marL="0" indent="0">
              <a:buNone/>
            </a:pPr>
            <a:r>
              <a:rPr lang="en-US" sz="1650" dirty="0">
                <a:latin typeface="Courier" pitchFamily="2" charset="0"/>
                <a:cs typeface="Calibri" panose="020F0502020204030204" pitchFamily="34" charset="0"/>
              </a:rPr>
              <a:t>ATGAATTATAGGGCTGTATTTTAATTTTGCATTTTAA</a:t>
            </a:r>
          </a:p>
          <a:p>
            <a:pPr marL="0" indent="0">
              <a:buNone/>
            </a:pPr>
            <a:r>
              <a:rPr lang="en-US" sz="1650" dirty="0">
                <a:latin typeface="Courier" pitchFamily="2" charset="0"/>
                <a:cs typeface="Calibri" panose="020F0502020204030204" pitchFamily="34" charset="0"/>
              </a:rPr>
              <a:t>+</a:t>
            </a:r>
          </a:p>
          <a:p>
            <a:pPr marL="0" indent="0">
              <a:buNone/>
            </a:pPr>
            <a:r>
              <a:rPr lang="en-US" sz="1650" dirty="0">
                <a:latin typeface="Courier" pitchFamily="2" charset="0"/>
                <a:cs typeface="Calibri" panose="020F0502020204030204" pitchFamily="34" charset="0"/>
              </a:rPr>
              <a:t>@@??BDDFFF&lt;FHEGFFGGIEBGHIIIIIBEHIIGIH</a:t>
            </a:r>
          </a:p>
        </p:txBody>
      </p:sp>
      <p:sp>
        <p:nvSpPr>
          <p:cNvPr id="4" name="TextBox 3">
            <a:extLst>
              <a:ext uri="{FF2B5EF4-FFF2-40B4-BE49-F238E27FC236}">
                <a16:creationId xmlns:a16="http://schemas.microsoft.com/office/drawing/2014/main" id="{19BBC957-3CDA-C642-82A9-C6B485DF2732}"/>
              </a:ext>
            </a:extLst>
          </p:cNvPr>
          <p:cNvSpPr txBox="1"/>
          <p:nvPr/>
        </p:nvSpPr>
        <p:spPr>
          <a:xfrm>
            <a:off x="6060247" y="1711551"/>
            <a:ext cx="2861441" cy="715581"/>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First line starts with “@” header or ”Comment”; followed by sequence identifier and optional description</a:t>
            </a:r>
          </a:p>
        </p:txBody>
      </p:sp>
      <p:cxnSp>
        <p:nvCxnSpPr>
          <p:cNvPr id="5" name="Straight Connector 4">
            <a:extLst>
              <a:ext uri="{FF2B5EF4-FFF2-40B4-BE49-F238E27FC236}">
                <a16:creationId xmlns:a16="http://schemas.microsoft.com/office/drawing/2014/main" id="{3B04837A-3716-1243-801B-EB947C4190F8}"/>
              </a:ext>
            </a:extLst>
          </p:cNvPr>
          <p:cNvCxnSpPr/>
          <p:nvPr/>
        </p:nvCxnSpPr>
        <p:spPr>
          <a:xfrm>
            <a:off x="5596886" y="2104619"/>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FDCBB5-5E95-484C-B809-DDA09776CFAB}"/>
              </a:ext>
            </a:extLst>
          </p:cNvPr>
          <p:cNvCxnSpPr/>
          <p:nvPr/>
        </p:nvCxnSpPr>
        <p:spPr>
          <a:xfrm>
            <a:off x="5596886" y="2435176"/>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D24E734-D6F2-5245-8F11-FAAE402C16CC}"/>
              </a:ext>
            </a:extLst>
          </p:cNvPr>
          <p:cNvCxnSpPr>
            <a:cxnSpLocks/>
            <a:stCxn id="4" idx="1"/>
          </p:cNvCxnSpPr>
          <p:nvPr/>
        </p:nvCxnSpPr>
        <p:spPr>
          <a:xfrm flipH="1">
            <a:off x="5596887" y="2069342"/>
            <a:ext cx="463360" cy="1846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DD2357-69F7-3C4F-B715-BB004FB11B64}"/>
              </a:ext>
            </a:extLst>
          </p:cNvPr>
          <p:cNvCxnSpPr>
            <a:cxnSpLocks/>
            <a:stCxn id="12" idx="1"/>
          </p:cNvCxnSpPr>
          <p:nvPr/>
        </p:nvCxnSpPr>
        <p:spPr>
          <a:xfrm flipH="1" flipV="1">
            <a:off x="5596887" y="2573125"/>
            <a:ext cx="463360" cy="5629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00BF09-2E18-AB46-9663-89B3F830FD0E}"/>
              </a:ext>
            </a:extLst>
          </p:cNvPr>
          <p:cNvSpPr txBox="1"/>
          <p:nvPr/>
        </p:nvSpPr>
        <p:spPr>
          <a:xfrm>
            <a:off x="6060247" y="2479383"/>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Sequence line</a:t>
            </a:r>
          </a:p>
        </p:txBody>
      </p:sp>
      <p:cxnSp>
        <p:nvCxnSpPr>
          <p:cNvPr id="15" name="Straight Connector 14">
            <a:extLst>
              <a:ext uri="{FF2B5EF4-FFF2-40B4-BE49-F238E27FC236}">
                <a16:creationId xmlns:a16="http://schemas.microsoft.com/office/drawing/2014/main" id="{CEAF38E6-1521-9741-935C-B7CAAEF80F74}"/>
              </a:ext>
            </a:extLst>
          </p:cNvPr>
          <p:cNvCxnSpPr/>
          <p:nvPr/>
        </p:nvCxnSpPr>
        <p:spPr>
          <a:xfrm>
            <a:off x="5596886" y="2785047"/>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0B5A4-97A8-EC43-8DA3-D931DD2C5926}"/>
              </a:ext>
            </a:extLst>
          </p:cNvPr>
          <p:cNvCxnSpPr>
            <a:cxnSpLocks/>
            <a:stCxn id="17" idx="1"/>
          </p:cNvCxnSpPr>
          <p:nvPr/>
        </p:nvCxnSpPr>
        <p:spPr>
          <a:xfrm flipH="1" flipV="1">
            <a:off x="5593311" y="2912285"/>
            <a:ext cx="463360" cy="5629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6E7E04F-2C57-704F-B88D-0695E12B16C7}"/>
              </a:ext>
            </a:extLst>
          </p:cNvPr>
          <p:cNvSpPr txBox="1"/>
          <p:nvPr/>
        </p:nvSpPr>
        <p:spPr>
          <a:xfrm>
            <a:off x="6056671" y="2818542"/>
            <a:ext cx="3011128"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Spacer line (optionally repeats header)</a:t>
            </a:r>
          </a:p>
        </p:txBody>
      </p:sp>
      <p:cxnSp>
        <p:nvCxnSpPr>
          <p:cNvPr id="18" name="Straight Connector 17">
            <a:extLst>
              <a:ext uri="{FF2B5EF4-FFF2-40B4-BE49-F238E27FC236}">
                <a16:creationId xmlns:a16="http://schemas.microsoft.com/office/drawing/2014/main" id="{2F087723-70B6-B54F-B082-8EB4D925BAED}"/>
              </a:ext>
            </a:extLst>
          </p:cNvPr>
          <p:cNvCxnSpPr/>
          <p:nvPr/>
        </p:nvCxnSpPr>
        <p:spPr>
          <a:xfrm>
            <a:off x="5596886" y="3106201"/>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C63083-18EA-1D4C-B542-2B1CAD1C18BC}"/>
              </a:ext>
            </a:extLst>
          </p:cNvPr>
          <p:cNvCxnSpPr>
            <a:cxnSpLocks/>
            <a:stCxn id="20" idx="1"/>
          </p:cNvCxnSpPr>
          <p:nvPr/>
        </p:nvCxnSpPr>
        <p:spPr>
          <a:xfrm flipH="1" flipV="1">
            <a:off x="5593311" y="3233436"/>
            <a:ext cx="463360" cy="563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90BD163-9923-254E-8053-5465D2392965}"/>
              </a:ext>
            </a:extLst>
          </p:cNvPr>
          <p:cNvSpPr txBox="1"/>
          <p:nvPr/>
        </p:nvSpPr>
        <p:spPr>
          <a:xfrm>
            <a:off x="6056671" y="3139695"/>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Quality values</a:t>
            </a:r>
          </a:p>
        </p:txBody>
      </p:sp>
      <p:cxnSp>
        <p:nvCxnSpPr>
          <p:cNvPr id="21" name="Straight Connector 20">
            <a:extLst>
              <a:ext uri="{FF2B5EF4-FFF2-40B4-BE49-F238E27FC236}">
                <a16:creationId xmlns:a16="http://schemas.microsoft.com/office/drawing/2014/main" id="{8916DFC2-CD44-B042-9261-755B7388AFEB}"/>
              </a:ext>
            </a:extLst>
          </p:cNvPr>
          <p:cNvCxnSpPr>
            <a:cxnSpLocks/>
          </p:cNvCxnSpPr>
          <p:nvPr/>
        </p:nvCxnSpPr>
        <p:spPr>
          <a:xfrm>
            <a:off x="5593310" y="3678213"/>
            <a:ext cx="0" cy="106413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DF96B4-F1BE-7943-88A6-3958F8C705B1}"/>
              </a:ext>
            </a:extLst>
          </p:cNvPr>
          <p:cNvSpPr txBox="1"/>
          <p:nvPr/>
        </p:nvSpPr>
        <p:spPr>
          <a:xfrm>
            <a:off x="6056671" y="4207518"/>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Next sequence record</a:t>
            </a:r>
          </a:p>
        </p:txBody>
      </p:sp>
      <p:cxnSp>
        <p:nvCxnSpPr>
          <p:cNvPr id="24" name="Straight Connector 23">
            <a:extLst>
              <a:ext uri="{FF2B5EF4-FFF2-40B4-BE49-F238E27FC236}">
                <a16:creationId xmlns:a16="http://schemas.microsoft.com/office/drawing/2014/main" id="{BFE6F201-BFE5-8A41-A220-49581FAD893D}"/>
              </a:ext>
            </a:extLst>
          </p:cNvPr>
          <p:cNvCxnSpPr>
            <a:cxnSpLocks/>
          </p:cNvCxnSpPr>
          <p:nvPr/>
        </p:nvCxnSpPr>
        <p:spPr>
          <a:xfrm flipH="1">
            <a:off x="5589001" y="4355469"/>
            <a:ext cx="46767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75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65697"/>
            <a:ext cx="8763000" cy="712271"/>
          </a:xfrm>
        </p:spPr>
        <p:txBody>
          <a:bodyPr>
            <a:noAutofit/>
          </a:bodyPr>
          <a:lstStyle/>
          <a:p>
            <a:r>
              <a:rPr lang="en-US" sz="2700" dirty="0">
                <a:latin typeface="Calibri" panose="020F0502020204030204" pitchFamily="34" charset="0"/>
                <a:cs typeface="Calibri" panose="020F0502020204030204" pitchFamily="34" charset="0"/>
              </a:rPr>
              <a:t>Read naming conventions</a:t>
            </a:r>
          </a:p>
        </p:txBody>
      </p:sp>
      <p:sp>
        <p:nvSpPr>
          <p:cNvPr id="3" name="Content Placeholder 2"/>
          <p:cNvSpPr>
            <a:spLocks noGrp="1"/>
          </p:cNvSpPr>
          <p:nvPr>
            <p:ph idx="1"/>
          </p:nvPr>
        </p:nvSpPr>
        <p:spPr>
          <a:xfrm>
            <a:off x="67860" y="1873250"/>
            <a:ext cx="4479024" cy="661195"/>
          </a:xfrm>
        </p:spPr>
        <p:txBody>
          <a:bodyPr>
            <a:noAutofit/>
          </a:bodyPr>
          <a:lstStyle/>
          <a:p>
            <a:pPr marL="0" indent="0" algn="ctr">
              <a:buNone/>
            </a:pPr>
            <a:r>
              <a:rPr lang="en-US" sz="2000" dirty="0">
                <a:latin typeface="Calibri" panose="020F0502020204030204" pitchFamily="34" charset="0"/>
                <a:cs typeface="Calibri" panose="020F0502020204030204" pitchFamily="34" charset="0"/>
              </a:rPr>
              <a:t>@HWUSI-EAS100R:6:73:941:1973#0/1</a:t>
            </a:r>
          </a:p>
        </p:txBody>
      </p:sp>
      <p:sp>
        <p:nvSpPr>
          <p:cNvPr id="22" name="Content Placeholder 2">
            <a:extLst>
              <a:ext uri="{FF2B5EF4-FFF2-40B4-BE49-F238E27FC236}">
                <a16:creationId xmlns:a16="http://schemas.microsoft.com/office/drawing/2014/main" id="{18DB3472-C3BB-B24F-A6BC-E12CF5FF5A9B}"/>
              </a:ext>
            </a:extLst>
          </p:cNvPr>
          <p:cNvSpPr txBox="1">
            <a:spLocks/>
          </p:cNvSpPr>
          <p:nvPr/>
        </p:nvSpPr>
        <p:spPr>
          <a:xfrm>
            <a:off x="100008" y="4119964"/>
            <a:ext cx="8763000" cy="66119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latin typeface="Calibri" panose="020F0502020204030204" pitchFamily="34" charset="0"/>
                <a:cs typeface="Calibri" panose="020F0502020204030204" pitchFamily="34" charset="0"/>
              </a:rPr>
              <a:t>@EAS139:136:FC706VJ:2:2104:15343:197393:GATTACT+GTCTTAAC 1:Y:0:ATCACG</a:t>
            </a:r>
          </a:p>
        </p:txBody>
      </p:sp>
      <p:cxnSp>
        <p:nvCxnSpPr>
          <p:cNvPr id="25" name="Straight Connector 24">
            <a:extLst>
              <a:ext uri="{FF2B5EF4-FFF2-40B4-BE49-F238E27FC236}">
                <a16:creationId xmlns:a16="http://schemas.microsoft.com/office/drawing/2014/main" id="{3858A60D-EF89-0246-9D55-747BDF4690FA}"/>
              </a:ext>
            </a:extLst>
          </p:cNvPr>
          <p:cNvCxnSpPr>
            <a:cxnSpLocks/>
          </p:cNvCxnSpPr>
          <p:nvPr/>
        </p:nvCxnSpPr>
        <p:spPr>
          <a:xfrm flipH="1">
            <a:off x="375048" y="2259953"/>
            <a:ext cx="184308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24B9E6-279E-6B43-BEA6-87928588941A}"/>
              </a:ext>
            </a:extLst>
          </p:cNvPr>
          <p:cNvCxnSpPr>
            <a:cxnSpLocks/>
          </p:cNvCxnSpPr>
          <p:nvPr/>
        </p:nvCxnSpPr>
        <p:spPr>
          <a:xfrm flipV="1">
            <a:off x="1275160" y="2260998"/>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809CF8-2D01-C24D-9409-9264058D429A}"/>
              </a:ext>
            </a:extLst>
          </p:cNvPr>
          <p:cNvSpPr txBox="1"/>
          <p:nvPr/>
        </p:nvSpPr>
        <p:spPr>
          <a:xfrm>
            <a:off x="698078" y="2668557"/>
            <a:ext cx="1154163"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Instrument ID</a:t>
            </a:r>
          </a:p>
        </p:txBody>
      </p:sp>
      <p:cxnSp>
        <p:nvCxnSpPr>
          <p:cNvPr id="29" name="Straight Connector 28">
            <a:extLst>
              <a:ext uri="{FF2B5EF4-FFF2-40B4-BE49-F238E27FC236}">
                <a16:creationId xmlns:a16="http://schemas.microsoft.com/office/drawing/2014/main" id="{0B9182FC-7B29-6041-94ED-FDDF0C41C58A}"/>
              </a:ext>
            </a:extLst>
          </p:cNvPr>
          <p:cNvCxnSpPr>
            <a:cxnSpLocks/>
          </p:cNvCxnSpPr>
          <p:nvPr/>
        </p:nvCxnSpPr>
        <p:spPr>
          <a:xfrm flipH="1" flipV="1">
            <a:off x="2387659" y="2259568"/>
            <a:ext cx="15" cy="76952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3C686A-61DE-2D4D-81C6-899CAED81CB0}"/>
              </a:ext>
            </a:extLst>
          </p:cNvPr>
          <p:cNvCxnSpPr>
            <a:cxnSpLocks/>
          </p:cNvCxnSpPr>
          <p:nvPr/>
        </p:nvCxnSpPr>
        <p:spPr>
          <a:xfrm flipH="1">
            <a:off x="2310756" y="2259953"/>
            <a:ext cx="1538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0123E1E-48BE-F548-9B4F-B8EC442DF6FE}"/>
              </a:ext>
            </a:extLst>
          </p:cNvPr>
          <p:cNvSpPr txBox="1"/>
          <p:nvPr/>
        </p:nvSpPr>
        <p:spPr>
          <a:xfrm>
            <a:off x="2134259" y="3033068"/>
            <a:ext cx="518092"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Lane</a:t>
            </a:r>
          </a:p>
        </p:txBody>
      </p:sp>
      <p:cxnSp>
        <p:nvCxnSpPr>
          <p:cNvPr id="39" name="Straight Connector 38">
            <a:extLst>
              <a:ext uri="{FF2B5EF4-FFF2-40B4-BE49-F238E27FC236}">
                <a16:creationId xmlns:a16="http://schemas.microsoft.com/office/drawing/2014/main" id="{CF08F8A9-1C0B-C346-AE6C-65783C3FB23C}"/>
              </a:ext>
            </a:extLst>
          </p:cNvPr>
          <p:cNvCxnSpPr>
            <a:cxnSpLocks/>
          </p:cNvCxnSpPr>
          <p:nvPr/>
        </p:nvCxnSpPr>
        <p:spPr>
          <a:xfrm flipV="1">
            <a:off x="2620314" y="2263924"/>
            <a:ext cx="3003" cy="38273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C403368-AD83-FB44-AC5C-A8755C2FE74A}"/>
              </a:ext>
            </a:extLst>
          </p:cNvPr>
          <p:cNvCxnSpPr>
            <a:cxnSpLocks/>
          </p:cNvCxnSpPr>
          <p:nvPr/>
        </p:nvCxnSpPr>
        <p:spPr>
          <a:xfrm flipH="1">
            <a:off x="2546220" y="2259953"/>
            <a:ext cx="1538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2E9017D-6938-DE4F-BA67-60A5517CA9DD}"/>
              </a:ext>
            </a:extLst>
          </p:cNvPr>
          <p:cNvSpPr txBox="1"/>
          <p:nvPr/>
        </p:nvSpPr>
        <p:spPr>
          <a:xfrm>
            <a:off x="2420929" y="2646213"/>
            <a:ext cx="436338"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Tile</a:t>
            </a:r>
          </a:p>
        </p:txBody>
      </p:sp>
      <p:cxnSp>
        <p:nvCxnSpPr>
          <p:cNvPr id="44" name="Straight Connector 43">
            <a:extLst>
              <a:ext uri="{FF2B5EF4-FFF2-40B4-BE49-F238E27FC236}">
                <a16:creationId xmlns:a16="http://schemas.microsoft.com/office/drawing/2014/main" id="{25EFFEEB-D829-0345-AA77-C4F9B3D29319}"/>
              </a:ext>
            </a:extLst>
          </p:cNvPr>
          <p:cNvCxnSpPr>
            <a:cxnSpLocks/>
          </p:cNvCxnSpPr>
          <p:nvPr/>
        </p:nvCxnSpPr>
        <p:spPr>
          <a:xfrm flipV="1">
            <a:off x="3258590" y="2254448"/>
            <a:ext cx="0" cy="77464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2D0D98C-E70C-9B45-B44D-89120083683A}"/>
              </a:ext>
            </a:extLst>
          </p:cNvPr>
          <p:cNvCxnSpPr>
            <a:cxnSpLocks/>
          </p:cNvCxnSpPr>
          <p:nvPr/>
        </p:nvCxnSpPr>
        <p:spPr>
          <a:xfrm flipH="1">
            <a:off x="2914651" y="2257008"/>
            <a:ext cx="7820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C2E421F-5BD8-F64F-A42A-43EDF5855F84}"/>
              </a:ext>
            </a:extLst>
          </p:cNvPr>
          <p:cNvSpPr txBox="1"/>
          <p:nvPr/>
        </p:nvSpPr>
        <p:spPr>
          <a:xfrm>
            <a:off x="2804179" y="3029092"/>
            <a:ext cx="937501"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X/Y </a:t>
            </a:r>
            <a:r>
              <a:rPr lang="en-US" sz="1350" dirty="0" err="1">
                <a:latin typeface="Calibri" panose="020F0502020204030204" pitchFamily="34" charset="0"/>
                <a:cs typeface="Calibri" panose="020F0502020204030204" pitchFamily="34" charset="0"/>
              </a:rPr>
              <a:t>coords</a:t>
            </a:r>
            <a:endParaRPr lang="en-US" sz="1350" dirty="0">
              <a:latin typeface="Calibri" panose="020F0502020204030204" pitchFamily="34" charset="0"/>
              <a:cs typeface="Calibri" panose="020F0502020204030204" pitchFamily="34" charset="0"/>
            </a:endParaRPr>
          </a:p>
        </p:txBody>
      </p:sp>
      <p:cxnSp>
        <p:nvCxnSpPr>
          <p:cNvPr id="51" name="Straight Connector 50">
            <a:extLst>
              <a:ext uri="{FF2B5EF4-FFF2-40B4-BE49-F238E27FC236}">
                <a16:creationId xmlns:a16="http://schemas.microsoft.com/office/drawing/2014/main" id="{4CF89BD3-6382-3D47-8DA3-73A4EC44F9FC}"/>
              </a:ext>
            </a:extLst>
          </p:cNvPr>
          <p:cNvCxnSpPr>
            <a:cxnSpLocks/>
          </p:cNvCxnSpPr>
          <p:nvPr/>
        </p:nvCxnSpPr>
        <p:spPr>
          <a:xfrm flipH="1" flipV="1">
            <a:off x="4000924" y="2254449"/>
            <a:ext cx="921" cy="38887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F942CF-E33E-C640-9070-D28E5279C564}"/>
              </a:ext>
            </a:extLst>
          </p:cNvPr>
          <p:cNvCxnSpPr>
            <a:cxnSpLocks/>
          </p:cNvCxnSpPr>
          <p:nvPr/>
        </p:nvCxnSpPr>
        <p:spPr>
          <a:xfrm flipH="1" flipV="1">
            <a:off x="3889773" y="2257008"/>
            <a:ext cx="190739" cy="256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2D284DB-B08D-8147-8916-62B8D23526BE}"/>
              </a:ext>
            </a:extLst>
          </p:cNvPr>
          <p:cNvSpPr txBox="1"/>
          <p:nvPr/>
        </p:nvSpPr>
        <p:spPr>
          <a:xfrm>
            <a:off x="3659914" y="2646213"/>
            <a:ext cx="603277"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Index</a:t>
            </a:r>
          </a:p>
        </p:txBody>
      </p:sp>
      <p:cxnSp>
        <p:nvCxnSpPr>
          <p:cNvPr id="60" name="Straight Connector 59">
            <a:extLst>
              <a:ext uri="{FF2B5EF4-FFF2-40B4-BE49-F238E27FC236}">
                <a16:creationId xmlns:a16="http://schemas.microsoft.com/office/drawing/2014/main" id="{E6B322E8-9E1F-C84E-B3CD-7DEBE3831AA3}"/>
              </a:ext>
            </a:extLst>
          </p:cNvPr>
          <p:cNvCxnSpPr>
            <a:cxnSpLocks/>
          </p:cNvCxnSpPr>
          <p:nvPr/>
        </p:nvCxnSpPr>
        <p:spPr>
          <a:xfrm flipV="1">
            <a:off x="4232111" y="2263924"/>
            <a:ext cx="0" cy="765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305F2F-B712-804A-B7EC-3A64109CD0A2}"/>
              </a:ext>
            </a:extLst>
          </p:cNvPr>
          <p:cNvCxnSpPr>
            <a:cxnSpLocks/>
          </p:cNvCxnSpPr>
          <p:nvPr/>
        </p:nvCxnSpPr>
        <p:spPr>
          <a:xfrm flipH="1">
            <a:off x="4136742" y="2254449"/>
            <a:ext cx="202804"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060E848-7E8A-4546-8EFA-B6B06FBA6A14}"/>
              </a:ext>
            </a:extLst>
          </p:cNvPr>
          <p:cNvSpPr txBox="1"/>
          <p:nvPr/>
        </p:nvSpPr>
        <p:spPr>
          <a:xfrm>
            <a:off x="3973893" y="3034981"/>
            <a:ext cx="55456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Pair</a:t>
            </a:r>
          </a:p>
        </p:txBody>
      </p:sp>
      <p:cxnSp>
        <p:nvCxnSpPr>
          <p:cNvPr id="65" name="Straight Connector 64">
            <a:extLst>
              <a:ext uri="{FF2B5EF4-FFF2-40B4-BE49-F238E27FC236}">
                <a16:creationId xmlns:a16="http://schemas.microsoft.com/office/drawing/2014/main" id="{96EABDA1-7E64-964B-9720-7F7F9398AE62}"/>
              </a:ext>
            </a:extLst>
          </p:cNvPr>
          <p:cNvCxnSpPr>
            <a:cxnSpLocks/>
          </p:cNvCxnSpPr>
          <p:nvPr/>
        </p:nvCxnSpPr>
        <p:spPr>
          <a:xfrm flipH="1">
            <a:off x="390703" y="4505787"/>
            <a:ext cx="884457" cy="294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51F80D3-C1C7-2446-9E9B-69E79FF6BCF8}"/>
              </a:ext>
            </a:extLst>
          </p:cNvPr>
          <p:cNvCxnSpPr>
            <a:cxnSpLocks/>
          </p:cNvCxnSpPr>
          <p:nvPr/>
        </p:nvCxnSpPr>
        <p:spPr>
          <a:xfrm flipV="1">
            <a:off x="840756" y="4509777"/>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E686D7A-F71B-844E-B231-14440355B6C6}"/>
              </a:ext>
            </a:extLst>
          </p:cNvPr>
          <p:cNvSpPr txBox="1"/>
          <p:nvPr/>
        </p:nvSpPr>
        <p:spPr>
          <a:xfrm>
            <a:off x="263674" y="4917336"/>
            <a:ext cx="1154163"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Instrument ID</a:t>
            </a:r>
          </a:p>
        </p:txBody>
      </p:sp>
      <p:cxnSp>
        <p:nvCxnSpPr>
          <p:cNvPr id="68" name="Straight Connector 67">
            <a:extLst>
              <a:ext uri="{FF2B5EF4-FFF2-40B4-BE49-F238E27FC236}">
                <a16:creationId xmlns:a16="http://schemas.microsoft.com/office/drawing/2014/main" id="{35B51002-2CB7-5340-8BFA-F41CE766FED4}"/>
              </a:ext>
            </a:extLst>
          </p:cNvPr>
          <p:cNvCxnSpPr>
            <a:cxnSpLocks/>
          </p:cNvCxnSpPr>
          <p:nvPr/>
        </p:nvCxnSpPr>
        <p:spPr>
          <a:xfrm flipH="1" flipV="1">
            <a:off x="2807355" y="4496117"/>
            <a:ext cx="12209" cy="77202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612ACE-871B-D44D-B5F4-12A3832A6E69}"/>
              </a:ext>
            </a:extLst>
          </p:cNvPr>
          <p:cNvCxnSpPr>
            <a:cxnSpLocks/>
          </p:cNvCxnSpPr>
          <p:nvPr/>
        </p:nvCxnSpPr>
        <p:spPr>
          <a:xfrm flipH="1">
            <a:off x="2733587" y="4496117"/>
            <a:ext cx="1538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A899F80-B9ED-D14A-8D1C-A2757FCBEB79}"/>
              </a:ext>
            </a:extLst>
          </p:cNvPr>
          <p:cNvSpPr txBox="1"/>
          <p:nvPr/>
        </p:nvSpPr>
        <p:spPr>
          <a:xfrm>
            <a:off x="2576573" y="5280757"/>
            <a:ext cx="486031"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lane</a:t>
            </a:r>
          </a:p>
        </p:txBody>
      </p:sp>
      <p:cxnSp>
        <p:nvCxnSpPr>
          <p:cNvPr id="71" name="Straight Connector 70">
            <a:extLst>
              <a:ext uri="{FF2B5EF4-FFF2-40B4-BE49-F238E27FC236}">
                <a16:creationId xmlns:a16="http://schemas.microsoft.com/office/drawing/2014/main" id="{195804D6-F4EE-6F4D-BB27-9A5273B99F6B}"/>
              </a:ext>
            </a:extLst>
          </p:cNvPr>
          <p:cNvCxnSpPr>
            <a:cxnSpLocks/>
          </p:cNvCxnSpPr>
          <p:nvPr/>
        </p:nvCxnSpPr>
        <p:spPr>
          <a:xfrm flipH="1" flipV="1">
            <a:off x="3220977" y="4496870"/>
            <a:ext cx="1" cy="39856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0D3991-322A-3A44-9546-B0204020708F}"/>
              </a:ext>
            </a:extLst>
          </p:cNvPr>
          <p:cNvCxnSpPr>
            <a:cxnSpLocks/>
          </p:cNvCxnSpPr>
          <p:nvPr/>
        </p:nvCxnSpPr>
        <p:spPr>
          <a:xfrm flipH="1">
            <a:off x="3039121" y="4496870"/>
            <a:ext cx="434268" cy="117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7A20B43-AD9E-E548-A376-6FF5326D3AF2}"/>
              </a:ext>
            </a:extLst>
          </p:cNvPr>
          <p:cNvSpPr txBox="1"/>
          <p:nvPr/>
        </p:nvSpPr>
        <p:spPr>
          <a:xfrm>
            <a:off x="3015641" y="4894992"/>
            <a:ext cx="409087"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tile</a:t>
            </a:r>
          </a:p>
        </p:txBody>
      </p:sp>
      <p:cxnSp>
        <p:nvCxnSpPr>
          <p:cNvPr id="74" name="Straight Connector 73">
            <a:extLst>
              <a:ext uri="{FF2B5EF4-FFF2-40B4-BE49-F238E27FC236}">
                <a16:creationId xmlns:a16="http://schemas.microsoft.com/office/drawing/2014/main" id="{D7A1025F-9F4F-F044-B416-01A047C64349}"/>
              </a:ext>
            </a:extLst>
          </p:cNvPr>
          <p:cNvCxnSpPr>
            <a:cxnSpLocks/>
          </p:cNvCxnSpPr>
          <p:nvPr/>
        </p:nvCxnSpPr>
        <p:spPr>
          <a:xfrm flipH="1" flipV="1">
            <a:off x="4192205" y="4531513"/>
            <a:ext cx="3599" cy="7463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B7AC85-8782-924F-A86E-D657BF0A7BCA}"/>
              </a:ext>
            </a:extLst>
          </p:cNvPr>
          <p:cNvCxnSpPr>
            <a:cxnSpLocks/>
          </p:cNvCxnSpPr>
          <p:nvPr/>
        </p:nvCxnSpPr>
        <p:spPr>
          <a:xfrm flipH="1">
            <a:off x="3581685" y="4508348"/>
            <a:ext cx="132607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062DD63-2E7B-E94C-9750-A7EA3F608780}"/>
              </a:ext>
            </a:extLst>
          </p:cNvPr>
          <p:cNvSpPr txBox="1"/>
          <p:nvPr/>
        </p:nvSpPr>
        <p:spPr>
          <a:xfrm>
            <a:off x="3740992" y="5277871"/>
            <a:ext cx="916662"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x/y </a:t>
            </a:r>
            <a:r>
              <a:rPr lang="en-US" sz="1350" dirty="0" err="1">
                <a:latin typeface="Calibri" panose="020F0502020204030204" pitchFamily="34" charset="0"/>
                <a:cs typeface="Calibri" panose="020F0502020204030204" pitchFamily="34" charset="0"/>
              </a:rPr>
              <a:t>coords</a:t>
            </a:r>
            <a:endParaRPr lang="en-US" sz="1350" dirty="0">
              <a:latin typeface="Calibri" panose="020F0502020204030204" pitchFamily="34" charset="0"/>
              <a:cs typeface="Calibri" panose="020F0502020204030204" pitchFamily="34" charset="0"/>
            </a:endParaRPr>
          </a:p>
        </p:txBody>
      </p:sp>
      <p:cxnSp>
        <p:nvCxnSpPr>
          <p:cNvPr id="77" name="Straight Connector 76">
            <a:extLst>
              <a:ext uri="{FF2B5EF4-FFF2-40B4-BE49-F238E27FC236}">
                <a16:creationId xmlns:a16="http://schemas.microsoft.com/office/drawing/2014/main" id="{8A07EE91-4E86-A845-8F6D-D11DA336F1D9}"/>
              </a:ext>
            </a:extLst>
          </p:cNvPr>
          <p:cNvCxnSpPr>
            <a:cxnSpLocks/>
          </p:cNvCxnSpPr>
          <p:nvPr/>
        </p:nvCxnSpPr>
        <p:spPr>
          <a:xfrm flipV="1">
            <a:off x="8325052" y="4498040"/>
            <a:ext cx="10885" cy="69314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592C603-D336-6545-A9EB-2DAD782A07C0}"/>
              </a:ext>
            </a:extLst>
          </p:cNvPr>
          <p:cNvCxnSpPr>
            <a:cxnSpLocks/>
          </p:cNvCxnSpPr>
          <p:nvPr/>
        </p:nvCxnSpPr>
        <p:spPr>
          <a:xfrm flipH="1">
            <a:off x="7883110" y="4508348"/>
            <a:ext cx="715091"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573B45-2978-E346-A981-4F7EF3E982AF}"/>
              </a:ext>
            </a:extLst>
          </p:cNvPr>
          <p:cNvSpPr txBox="1"/>
          <p:nvPr/>
        </p:nvSpPr>
        <p:spPr>
          <a:xfrm>
            <a:off x="8030124" y="5283760"/>
            <a:ext cx="604867"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Index</a:t>
            </a:r>
          </a:p>
        </p:txBody>
      </p:sp>
      <p:cxnSp>
        <p:nvCxnSpPr>
          <p:cNvPr id="80" name="Straight Connector 79">
            <a:extLst>
              <a:ext uri="{FF2B5EF4-FFF2-40B4-BE49-F238E27FC236}">
                <a16:creationId xmlns:a16="http://schemas.microsoft.com/office/drawing/2014/main" id="{3F06357D-386B-CE46-B666-3411F22330F4}"/>
              </a:ext>
            </a:extLst>
          </p:cNvPr>
          <p:cNvCxnSpPr>
            <a:cxnSpLocks/>
          </p:cNvCxnSpPr>
          <p:nvPr/>
        </p:nvCxnSpPr>
        <p:spPr>
          <a:xfrm flipV="1">
            <a:off x="7312468" y="4512703"/>
            <a:ext cx="0" cy="765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ECE1987-A361-6C48-B9D5-EA438701A059}"/>
              </a:ext>
            </a:extLst>
          </p:cNvPr>
          <p:cNvCxnSpPr>
            <a:cxnSpLocks/>
          </p:cNvCxnSpPr>
          <p:nvPr/>
        </p:nvCxnSpPr>
        <p:spPr>
          <a:xfrm flipH="1">
            <a:off x="7200397" y="4510144"/>
            <a:ext cx="21960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7DFC762-1356-D341-9050-53EB3466591B}"/>
              </a:ext>
            </a:extLst>
          </p:cNvPr>
          <p:cNvSpPr txBox="1"/>
          <p:nvPr/>
        </p:nvSpPr>
        <p:spPr>
          <a:xfrm>
            <a:off x="7083485" y="5283760"/>
            <a:ext cx="48603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Pair</a:t>
            </a:r>
          </a:p>
        </p:txBody>
      </p:sp>
      <p:cxnSp>
        <p:nvCxnSpPr>
          <p:cNvPr id="84" name="Straight Connector 83">
            <a:extLst>
              <a:ext uri="{FF2B5EF4-FFF2-40B4-BE49-F238E27FC236}">
                <a16:creationId xmlns:a16="http://schemas.microsoft.com/office/drawing/2014/main" id="{A013909F-898B-E049-8EAD-F6F20B543C41}"/>
              </a:ext>
            </a:extLst>
          </p:cNvPr>
          <p:cNvCxnSpPr>
            <a:cxnSpLocks/>
          </p:cNvCxnSpPr>
          <p:nvPr/>
        </p:nvCxnSpPr>
        <p:spPr>
          <a:xfrm flipH="1">
            <a:off x="1435291" y="4502029"/>
            <a:ext cx="28992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4F35B7-30A6-C240-88DE-5431EC581DE1}"/>
              </a:ext>
            </a:extLst>
          </p:cNvPr>
          <p:cNvCxnSpPr>
            <a:cxnSpLocks/>
            <a:stCxn id="86" idx="0"/>
          </p:cNvCxnSpPr>
          <p:nvPr/>
        </p:nvCxnSpPr>
        <p:spPr>
          <a:xfrm flipH="1" flipV="1">
            <a:off x="1560456" y="4531513"/>
            <a:ext cx="11592" cy="75224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9D43CEA9-25F5-BA48-A89A-55FA5C483140}"/>
              </a:ext>
            </a:extLst>
          </p:cNvPr>
          <p:cNvSpPr txBox="1"/>
          <p:nvPr/>
        </p:nvSpPr>
        <p:spPr>
          <a:xfrm>
            <a:off x="1311988" y="5283760"/>
            <a:ext cx="520120"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Run</a:t>
            </a:r>
          </a:p>
        </p:txBody>
      </p:sp>
      <p:cxnSp>
        <p:nvCxnSpPr>
          <p:cNvPr id="95" name="Straight Connector 94">
            <a:extLst>
              <a:ext uri="{FF2B5EF4-FFF2-40B4-BE49-F238E27FC236}">
                <a16:creationId xmlns:a16="http://schemas.microsoft.com/office/drawing/2014/main" id="{3668AA36-EDFD-5B4F-8D27-EF0C90F83073}"/>
              </a:ext>
            </a:extLst>
          </p:cNvPr>
          <p:cNvCxnSpPr>
            <a:cxnSpLocks/>
          </p:cNvCxnSpPr>
          <p:nvPr/>
        </p:nvCxnSpPr>
        <p:spPr>
          <a:xfrm flipH="1">
            <a:off x="1928813" y="4498039"/>
            <a:ext cx="61740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6FD979-7298-7341-9BE8-A55E1605E15D}"/>
              </a:ext>
            </a:extLst>
          </p:cNvPr>
          <p:cNvCxnSpPr>
            <a:cxnSpLocks/>
          </p:cNvCxnSpPr>
          <p:nvPr/>
        </p:nvCxnSpPr>
        <p:spPr>
          <a:xfrm flipV="1">
            <a:off x="2238844" y="4502029"/>
            <a:ext cx="0" cy="39007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50021F7-8DFE-784C-BBB3-60F35F5270E6}"/>
              </a:ext>
            </a:extLst>
          </p:cNvPr>
          <p:cNvSpPr txBox="1"/>
          <p:nvPr/>
        </p:nvSpPr>
        <p:spPr>
          <a:xfrm>
            <a:off x="1853062" y="4917336"/>
            <a:ext cx="786149" cy="300082"/>
          </a:xfrm>
          <a:prstGeom prst="rect">
            <a:avLst/>
          </a:prstGeom>
          <a:noFill/>
        </p:spPr>
        <p:txBody>
          <a:bodyPr wrap="square" rtlCol="0">
            <a:spAutoFit/>
          </a:bodyPr>
          <a:lstStyle/>
          <a:p>
            <a:pPr algn="ctr"/>
            <a:r>
              <a:rPr lang="en-US" sz="1350" dirty="0" err="1">
                <a:latin typeface="Calibri" panose="020F0502020204030204" pitchFamily="34" charset="0"/>
                <a:cs typeface="Calibri" panose="020F0502020204030204" pitchFamily="34" charset="0"/>
              </a:rPr>
              <a:t>Flowcell</a:t>
            </a:r>
            <a:endParaRPr lang="en-US" sz="1350" dirty="0">
              <a:latin typeface="Calibri" panose="020F0502020204030204" pitchFamily="34" charset="0"/>
              <a:cs typeface="Calibri" panose="020F0502020204030204" pitchFamily="34" charset="0"/>
            </a:endParaRPr>
          </a:p>
        </p:txBody>
      </p:sp>
      <p:cxnSp>
        <p:nvCxnSpPr>
          <p:cNvPr id="99" name="Straight Connector 98">
            <a:extLst>
              <a:ext uri="{FF2B5EF4-FFF2-40B4-BE49-F238E27FC236}">
                <a16:creationId xmlns:a16="http://schemas.microsoft.com/office/drawing/2014/main" id="{18A416B6-85E2-6A42-BA15-7D172DDA57AC}"/>
              </a:ext>
            </a:extLst>
          </p:cNvPr>
          <p:cNvCxnSpPr>
            <a:cxnSpLocks/>
          </p:cNvCxnSpPr>
          <p:nvPr/>
        </p:nvCxnSpPr>
        <p:spPr>
          <a:xfrm flipH="1" flipV="1">
            <a:off x="6061453" y="4498039"/>
            <a:ext cx="1" cy="3935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91B6F05-2C30-EC4F-976D-EA5E88F8B77D}"/>
              </a:ext>
            </a:extLst>
          </p:cNvPr>
          <p:cNvCxnSpPr>
            <a:cxnSpLocks/>
          </p:cNvCxnSpPr>
          <p:nvPr/>
        </p:nvCxnSpPr>
        <p:spPr>
          <a:xfrm flipH="1">
            <a:off x="5186363" y="4504840"/>
            <a:ext cx="182165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729C2C7-F2EE-724D-92F9-8D3EBA879729}"/>
              </a:ext>
            </a:extLst>
          </p:cNvPr>
          <p:cNvSpPr txBox="1"/>
          <p:nvPr/>
        </p:nvSpPr>
        <p:spPr>
          <a:xfrm>
            <a:off x="5813854" y="4891100"/>
            <a:ext cx="486031"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UMI</a:t>
            </a:r>
          </a:p>
        </p:txBody>
      </p:sp>
      <p:cxnSp>
        <p:nvCxnSpPr>
          <p:cNvPr id="114" name="Straight Connector 113">
            <a:extLst>
              <a:ext uri="{FF2B5EF4-FFF2-40B4-BE49-F238E27FC236}">
                <a16:creationId xmlns:a16="http://schemas.microsoft.com/office/drawing/2014/main" id="{4D9291A9-8C5E-9543-9D93-1C286927337D}"/>
              </a:ext>
            </a:extLst>
          </p:cNvPr>
          <p:cNvCxnSpPr>
            <a:cxnSpLocks/>
          </p:cNvCxnSpPr>
          <p:nvPr/>
        </p:nvCxnSpPr>
        <p:spPr>
          <a:xfrm flipH="1">
            <a:off x="7392955" y="4061543"/>
            <a:ext cx="21960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DB2E855D-D42F-BA43-AA89-5DF789AB1BD4}"/>
              </a:ext>
            </a:extLst>
          </p:cNvPr>
          <p:cNvSpPr txBox="1"/>
          <p:nvPr/>
        </p:nvSpPr>
        <p:spPr>
          <a:xfrm>
            <a:off x="7008019" y="3178172"/>
            <a:ext cx="985838"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Filter status</a:t>
            </a:r>
          </a:p>
        </p:txBody>
      </p:sp>
      <p:cxnSp>
        <p:nvCxnSpPr>
          <p:cNvPr id="116" name="Straight Connector 115">
            <a:extLst>
              <a:ext uri="{FF2B5EF4-FFF2-40B4-BE49-F238E27FC236}">
                <a16:creationId xmlns:a16="http://schemas.microsoft.com/office/drawing/2014/main" id="{E1120594-863B-A24C-90C0-D528BEB9A95C}"/>
              </a:ext>
            </a:extLst>
          </p:cNvPr>
          <p:cNvCxnSpPr>
            <a:cxnSpLocks/>
          </p:cNvCxnSpPr>
          <p:nvPr/>
        </p:nvCxnSpPr>
        <p:spPr>
          <a:xfrm flipV="1">
            <a:off x="7504710" y="3703511"/>
            <a:ext cx="0" cy="35803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C42217-3795-944E-AE86-4AB7EFA17CFD}"/>
              </a:ext>
            </a:extLst>
          </p:cNvPr>
          <p:cNvCxnSpPr>
            <a:cxnSpLocks/>
          </p:cNvCxnSpPr>
          <p:nvPr/>
        </p:nvCxnSpPr>
        <p:spPr>
          <a:xfrm flipH="1" flipV="1">
            <a:off x="7673967" y="4504840"/>
            <a:ext cx="1" cy="3947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BC96FE-E2C5-D944-BFBC-2F2FDDD2181D}"/>
              </a:ext>
            </a:extLst>
          </p:cNvPr>
          <p:cNvCxnSpPr>
            <a:cxnSpLocks/>
          </p:cNvCxnSpPr>
          <p:nvPr/>
        </p:nvCxnSpPr>
        <p:spPr>
          <a:xfrm flipH="1">
            <a:off x="7589573" y="4504840"/>
            <a:ext cx="185240"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FE466135-0E9F-134F-AC24-9A7C263FB571}"/>
              </a:ext>
            </a:extLst>
          </p:cNvPr>
          <p:cNvSpPr txBox="1"/>
          <p:nvPr/>
        </p:nvSpPr>
        <p:spPr>
          <a:xfrm>
            <a:off x="7344875" y="4913180"/>
            <a:ext cx="830959"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Control #</a:t>
            </a:r>
          </a:p>
        </p:txBody>
      </p:sp>
    </p:spTree>
    <p:extLst>
      <p:ext uri="{BB962C8B-B14F-4D97-AF65-F5344CB8AC3E}">
        <p14:creationId xmlns:p14="http://schemas.microsoft.com/office/powerpoint/2010/main" val="1250925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882" y="95251"/>
            <a:ext cx="8590236" cy="614855"/>
          </a:xfrm>
        </p:spPr>
        <p:txBody>
          <a:bodyPr>
            <a:normAutofit/>
          </a:bodyPr>
          <a:lstStyle/>
          <a:p>
            <a:r>
              <a:rPr lang="en-US" sz="3000" dirty="0">
                <a:latin typeface="Calibri" panose="020F0502020204030204" pitchFamily="34" charset="0"/>
                <a:cs typeface="Calibri" panose="020F0502020204030204" pitchFamily="34" charset="0"/>
              </a:rPr>
              <a:t>Quality values - </a:t>
            </a:r>
            <a:r>
              <a:rPr lang="en-US" sz="3000" dirty="0" err="1">
                <a:latin typeface="Calibri" panose="020F0502020204030204" pitchFamily="34" charset="0"/>
                <a:cs typeface="Calibri" panose="020F0502020204030204" pitchFamily="34" charset="0"/>
              </a:rPr>
              <a:t>Phred</a:t>
            </a:r>
            <a:r>
              <a:rPr lang="en-US" sz="3000" dirty="0">
                <a:latin typeface="Calibri" panose="020F0502020204030204" pitchFamily="34" charset="0"/>
                <a:cs typeface="Calibri" panose="020F0502020204030204" pitchFamily="34" charset="0"/>
              </a:rPr>
              <a:t> scores and ASCII glyphs</a:t>
            </a:r>
          </a:p>
        </p:txBody>
      </p:sp>
      <p:graphicFrame>
        <p:nvGraphicFramePr>
          <p:cNvPr id="7" name="Table 6"/>
          <p:cNvGraphicFramePr>
            <a:graphicFrameLocks noGrp="1"/>
          </p:cNvGraphicFramePr>
          <p:nvPr>
            <p:extLst>
              <p:ext uri="{D42A27DB-BD31-4B8C-83A1-F6EECF244321}">
                <p14:modId xmlns:p14="http://schemas.microsoft.com/office/powerpoint/2010/main" val="1466054279"/>
              </p:ext>
            </p:extLst>
          </p:nvPr>
        </p:nvGraphicFramePr>
        <p:xfrm>
          <a:off x="424543" y="1143000"/>
          <a:ext cx="8077201" cy="2645229"/>
        </p:xfrm>
        <a:graphic>
          <a:graphicData uri="http://schemas.openxmlformats.org/drawingml/2006/table">
            <a:tbl>
              <a:tblPr firstRow="1" bandRow="1">
                <a:tableStyleId>{7DF18680-E054-41AD-8BC1-D1AEF772440D}</a:tableStyleId>
              </a:tblPr>
              <a:tblGrid>
                <a:gridCol w="1222495">
                  <a:extLst>
                    <a:ext uri="{9D8B030D-6E8A-4147-A177-3AD203B41FA5}">
                      <a16:colId xmlns:a16="http://schemas.microsoft.com/office/drawing/2014/main" val="20000"/>
                    </a:ext>
                  </a:extLst>
                </a:gridCol>
                <a:gridCol w="2008385">
                  <a:extLst>
                    <a:ext uri="{9D8B030D-6E8A-4147-A177-3AD203B41FA5}">
                      <a16:colId xmlns:a16="http://schemas.microsoft.com/office/drawing/2014/main" val="20001"/>
                    </a:ext>
                  </a:extLst>
                </a:gridCol>
                <a:gridCol w="1353478">
                  <a:extLst>
                    <a:ext uri="{9D8B030D-6E8A-4147-A177-3AD203B41FA5}">
                      <a16:colId xmlns:a16="http://schemas.microsoft.com/office/drawing/2014/main" val="20002"/>
                    </a:ext>
                  </a:extLst>
                </a:gridCol>
                <a:gridCol w="1426245">
                  <a:extLst>
                    <a:ext uri="{9D8B030D-6E8A-4147-A177-3AD203B41FA5}">
                      <a16:colId xmlns:a16="http://schemas.microsoft.com/office/drawing/2014/main" val="20003"/>
                    </a:ext>
                  </a:extLst>
                </a:gridCol>
                <a:gridCol w="2066598">
                  <a:extLst>
                    <a:ext uri="{9D8B030D-6E8A-4147-A177-3AD203B41FA5}">
                      <a16:colId xmlns:a16="http://schemas.microsoft.com/office/drawing/2014/main" val="20004"/>
                    </a:ext>
                  </a:extLst>
                </a:gridCol>
              </a:tblGrid>
              <a:tr h="714303">
                <a:tc>
                  <a:txBody>
                    <a:bodyPr/>
                    <a:lstStyle/>
                    <a:p>
                      <a:pPr algn="ctr" fontAlgn="b"/>
                      <a:r>
                        <a:rPr lang="en-US" sz="2000" u="none" strike="noStrike" dirty="0" err="1">
                          <a:effectLst/>
                        </a:rPr>
                        <a:t>Phred</a:t>
                      </a:r>
                      <a:r>
                        <a:rPr lang="en-US" sz="2000" u="none" strike="noStrike" dirty="0">
                          <a:effectLst/>
                        </a:rPr>
                        <a:t> Q</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Probability (P) of Wrong Base</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Base</a:t>
                      </a:r>
                      <a:r>
                        <a:rPr lang="en-US" sz="2000" u="none" strike="noStrike" baseline="0" dirty="0">
                          <a:effectLst/>
                        </a:rPr>
                        <a:t> Call Accuracy</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Sanger “Q + 33” Shift</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Sanger “Q + 33” Shift ASCII glyph</a:t>
                      </a:r>
                      <a:endParaRPr lang="en-US" sz="2000" b="1"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0"/>
                  </a:ext>
                </a:extLst>
              </a:tr>
              <a:tr h="321821">
                <a:tc>
                  <a:txBody>
                    <a:bodyPr/>
                    <a:lstStyle/>
                    <a:p>
                      <a:pPr algn="ctr" fontAlgn="b"/>
                      <a:r>
                        <a:rPr lang="en-US" sz="2000" u="none" strike="noStrike" dirty="0">
                          <a:effectLst/>
                        </a:rPr>
                        <a:t>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1</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33</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ru-RU" sz="2000" u="none" strike="noStrike">
                          <a:effectLst/>
                        </a:rPr>
                        <a:t>!</a:t>
                      </a:r>
                      <a:endParaRPr lang="ru-RU" sz="2000" b="0" i="0" u="none" strike="noStrike">
                        <a:solidFill>
                          <a:srgbClr val="333333"/>
                        </a:solidFill>
                        <a:effectLst/>
                        <a:latin typeface="+mn-lt"/>
                      </a:endParaRPr>
                    </a:p>
                  </a:txBody>
                  <a:tcPr marL="12700" marR="12700" marT="12700" marB="0" anchor="b"/>
                </a:tc>
                <a:extLst>
                  <a:ext uri="{0D108BD9-81ED-4DB2-BD59-A6C34878D82A}">
                    <a16:rowId xmlns:a16="http://schemas.microsoft.com/office/drawing/2014/main" val="10001"/>
                  </a:ext>
                </a:extLst>
              </a:tr>
              <a:tr h="321821">
                <a:tc>
                  <a:txBody>
                    <a:bodyPr/>
                    <a:lstStyle/>
                    <a:p>
                      <a:pPr algn="ctr" fontAlgn="b"/>
                      <a:r>
                        <a:rPr lang="en-US" sz="2000" u="none" strike="noStrike">
                          <a:effectLst/>
                        </a:rPr>
                        <a:t>1</a:t>
                      </a:r>
                      <a:endParaRPr lang="en-US" sz="2000" b="0" i="0" u="none" strike="noStrike">
                        <a:solidFill>
                          <a:srgbClr val="333333"/>
                        </a:solidFill>
                        <a:effectLst/>
                        <a:latin typeface="+mn-lt"/>
                      </a:endParaRPr>
                    </a:p>
                  </a:txBody>
                  <a:tcPr marL="12700" marR="12700" marT="12700" marB="0" anchor="b"/>
                </a:tc>
                <a:tc>
                  <a:txBody>
                    <a:bodyPr/>
                    <a:lstStyle/>
                    <a:p>
                      <a:pPr algn="ctr" fontAlgn="b"/>
                      <a:r>
                        <a:rPr lang="is-IS" sz="2000" u="none" strike="noStrike" dirty="0">
                          <a:effectLst/>
                        </a:rPr>
                        <a:t>0.794</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0.206</a:t>
                      </a:r>
                      <a:endParaRPr lang="ru-RU" sz="2000" b="0" i="0" u="none" strike="noStrike" dirty="0">
                        <a:solidFill>
                          <a:srgbClr val="333333"/>
                        </a:solidFill>
                        <a:effectLst/>
                        <a:latin typeface="+mn-lt"/>
                      </a:endParaRPr>
                    </a:p>
                  </a:txBody>
                  <a:tcPr marL="12700" marR="12700" marT="12700" marB="0" anchor="b"/>
                </a:tc>
                <a:tc>
                  <a:txBody>
                    <a:bodyPr/>
                    <a:lstStyle/>
                    <a:p>
                      <a:pPr algn="ctr" fontAlgn="b"/>
                      <a:r>
                        <a:rPr lang="ru-RU" sz="2000" u="none" strike="noStrike" dirty="0">
                          <a:effectLst/>
                        </a:rPr>
                        <a:t>34</a:t>
                      </a:r>
                      <a:endParaRPr lang="ru-RU" sz="2000" b="0" i="0" u="none" strike="noStrike" dirty="0">
                        <a:solidFill>
                          <a:srgbClr val="333333"/>
                        </a:solidFill>
                        <a:effectLst/>
                        <a:latin typeface="+mn-lt"/>
                      </a:endParaRPr>
                    </a:p>
                  </a:txBody>
                  <a:tcPr marL="12700" marR="12700" marT="12700" marB="0" anchor="b"/>
                </a:tc>
                <a:tc>
                  <a:txBody>
                    <a:bodyPr/>
                    <a:lstStyle/>
                    <a:p>
                      <a:pPr algn="ctr" fontAlgn="b"/>
                      <a:r>
                        <a:rPr lang="de-DE" sz="2000" u="none" strike="noStrike">
                          <a:effectLst/>
                        </a:rPr>
                        <a:t>“</a:t>
                      </a:r>
                      <a:endParaRPr lang="de-DE" sz="2000" b="0" i="0" u="none" strike="noStrike">
                        <a:solidFill>
                          <a:srgbClr val="333333"/>
                        </a:solidFill>
                        <a:effectLst/>
                        <a:latin typeface="+mn-lt"/>
                      </a:endParaRPr>
                    </a:p>
                  </a:txBody>
                  <a:tcPr marL="12700" marR="12700" marT="12700" marB="0" anchor="b"/>
                </a:tc>
                <a:extLst>
                  <a:ext uri="{0D108BD9-81ED-4DB2-BD59-A6C34878D82A}">
                    <a16:rowId xmlns:a16="http://schemas.microsoft.com/office/drawing/2014/main" val="10002"/>
                  </a:ext>
                </a:extLst>
              </a:tr>
              <a:tr h="321821">
                <a:tc>
                  <a:txBody>
                    <a:bodyPr/>
                    <a:lstStyle/>
                    <a:p>
                      <a:pPr algn="ctr" fontAlgn="b"/>
                      <a:r>
                        <a:rPr lang="is-IS" sz="2000" u="none" strike="noStrike" dirty="0">
                          <a:effectLst/>
                        </a:rPr>
                        <a:t>2</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is-IS" sz="2000" u="none" strike="noStrike" dirty="0">
                          <a:effectLst/>
                        </a:rPr>
                        <a:t>0.631</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0.369</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35</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uk-UA" sz="2000" u="none" strike="noStrike" dirty="0">
                          <a:effectLst/>
                        </a:rPr>
                        <a:t>#</a:t>
                      </a:r>
                      <a:endParaRPr lang="uk-UA"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3"/>
                  </a:ext>
                </a:extLst>
              </a:tr>
              <a:tr h="321821">
                <a:tc>
                  <a:txBody>
                    <a:bodyPr/>
                    <a:lstStyle/>
                    <a:p>
                      <a:pPr algn="ctr" fontAlgn="b"/>
                      <a:r>
                        <a:rPr lang="en-US" sz="2000" u="none" strike="noStrike" dirty="0">
                          <a:effectLst/>
                        </a:rPr>
                        <a:t>10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nb-NO" sz="2000" u="none" strike="noStrike" dirty="0">
                          <a:effectLst/>
                        </a:rPr>
                        <a:t>0.1</a:t>
                      </a:r>
                      <a:endParaRPr lang="nb-NO" sz="2000" b="0" i="0" u="none" strike="noStrike" dirty="0">
                        <a:solidFill>
                          <a:srgbClr val="333333"/>
                        </a:solidFill>
                        <a:effectLst/>
                        <a:latin typeface="+mn-lt"/>
                      </a:endParaRPr>
                    </a:p>
                  </a:txBody>
                  <a:tcPr marL="12700" marR="12700" marT="12700" marB="0" anchor="b"/>
                </a:tc>
                <a:tc>
                  <a:txBody>
                    <a:bodyPr/>
                    <a:lstStyle/>
                    <a:p>
                      <a:pPr algn="ctr"/>
                      <a:r>
                        <a:rPr lang="en-US" sz="2000" dirty="0"/>
                        <a:t>0.9</a:t>
                      </a:r>
                      <a:endParaRPr lang="en-US" sz="2000" dirty="0">
                        <a:latin typeface="+mn-lt"/>
                      </a:endParaRPr>
                    </a:p>
                  </a:txBody>
                  <a:tcPr marL="12700" marR="12700" marT="12700" marB="0" anchor="b"/>
                </a:tc>
                <a:tc>
                  <a:txBody>
                    <a:bodyPr/>
                    <a:lstStyle/>
                    <a:p>
                      <a:pPr algn="ctr" fontAlgn="b"/>
                      <a:r>
                        <a:rPr lang="en-US" sz="2000" u="none" strike="noStrike" dirty="0">
                          <a:effectLst/>
                        </a:rPr>
                        <a:t>43</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a:t>
                      </a:r>
                      <a:endParaRPr lang="en-US"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4"/>
                  </a:ext>
                </a:extLst>
              </a:tr>
              <a:tr h="321821">
                <a:tc>
                  <a:txBody>
                    <a:bodyPr/>
                    <a:lstStyle/>
                    <a:p>
                      <a:pPr algn="ctr" fontAlgn="b"/>
                      <a:r>
                        <a:rPr lang="is-IS" sz="2000" u="none" strike="noStrike" dirty="0">
                          <a:effectLst/>
                        </a:rPr>
                        <a:t>20</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nb-NO" sz="2000" u="none" strike="noStrike" dirty="0">
                          <a:effectLst/>
                        </a:rPr>
                        <a:t>0.01</a:t>
                      </a:r>
                      <a:endParaRPr lang="nb-NO" sz="2000" b="0" i="0" u="none" strike="noStrike" dirty="0">
                        <a:solidFill>
                          <a:srgbClr val="333333"/>
                        </a:solidFill>
                        <a:effectLst/>
                        <a:latin typeface="+mn-lt"/>
                      </a:endParaRPr>
                    </a:p>
                  </a:txBody>
                  <a:tcPr marL="12700" marR="12700" marT="12700" marB="0" anchor="b"/>
                </a:tc>
                <a:tc>
                  <a:txBody>
                    <a:bodyPr/>
                    <a:lstStyle/>
                    <a:p>
                      <a:pPr algn="ctr"/>
                      <a:r>
                        <a:rPr lang="en-US" sz="2000" dirty="0"/>
                        <a:t>0.99</a:t>
                      </a:r>
                      <a:endParaRPr lang="en-US" sz="2000" dirty="0">
                        <a:latin typeface="+mn-lt"/>
                      </a:endParaRPr>
                    </a:p>
                  </a:txBody>
                  <a:tcPr marL="12700" marR="12700" marT="12700" marB="0" anchor="b"/>
                </a:tc>
                <a:tc>
                  <a:txBody>
                    <a:bodyPr/>
                    <a:lstStyle/>
                    <a:p>
                      <a:pPr algn="ctr" fontAlgn="b"/>
                      <a:r>
                        <a:rPr lang="en-US" sz="2000" u="none" strike="noStrike" dirty="0">
                          <a:effectLst/>
                        </a:rPr>
                        <a:t>53</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5</a:t>
                      </a:r>
                      <a:endParaRPr lang="en-US"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5"/>
                  </a:ext>
                </a:extLst>
              </a:tr>
              <a:tr h="321821">
                <a:tc>
                  <a:txBody>
                    <a:bodyPr/>
                    <a:lstStyle/>
                    <a:p>
                      <a:pPr algn="ctr" fontAlgn="b"/>
                      <a:r>
                        <a:rPr lang="en-US" sz="2000" u="none" strike="noStrike" dirty="0">
                          <a:effectLst/>
                        </a:rPr>
                        <a:t>30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nb-NO" sz="2000" u="none" strike="noStrike" dirty="0">
                          <a:effectLst/>
                        </a:rPr>
                        <a:t>0.001</a:t>
                      </a:r>
                      <a:endParaRPr lang="nb-NO" sz="2000" b="0" i="0" u="none" strike="noStrike" dirty="0">
                        <a:solidFill>
                          <a:srgbClr val="333333"/>
                        </a:solidFill>
                        <a:effectLst/>
                        <a:latin typeface="+mn-lt"/>
                      </a:endParaRPr>
                    </a:p>
                  </a:txBody>
                  <a:tcPr marL="12700" marR="12700" marT="12700" marB="0" anchor="b"/>
                </a:tc>
                <a:tc>
                  <a:txBody>
                    <a:bodyPr/>
                    <a:lstStyle/>
                    <a:p>
                      <a:pPr algn="ctr"/>
                      <a:r>
                        <a:rPr lang="en-US" sz="2000" dirty="0"/>
                        <a:t>0.999</a:t>
                      </a:r>
                      <a:endParaRPr lang="en-US" sz="2000" dirty="0">
                        <a:latin typeface="+mn-lt"/>
                      </a:endParaRPr>
                    </a:p>
                  </a:txBody>
                  <a:tcPr marL="12700" marR="12700" marT="12700" marB="0" anchor="b"/>
                </a:tc>
                <a:tc>
                  <a:txBody>
                    <a:bodyPr/>
                    <a:lstStyle/>
                    <a:p>
                      <a:pPr algn="ctr" fontAlgn="b"/>
                      <a:r>
                        <a:rPr lang="is-IS" sz="2000" u="none" strike="noStrike" dirty="0">
                          <a:effectLst/>
                        </a:rPr>
                        <a:t>63</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ru-RU" sz="2000" u="none" strike="noStrike" dirty="0">
                          <a:effectLst/>
                        </a:rPr>
                        <a:t>?</a:t>
                      </a:r>
                      <a:endParaRPr lang="ru-RU"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6"/>
                  </a:ext>
                </a:extLst>
              </a:tr>
            </a:tbl>
          </a:graphicData>
        </a:graphic>
      </p:graphicFrame>
      <p:sp>
        <p:nvSpPr>
          <p:cNvPr id="9" name="Content Placeholder 2"/>
          <p:cNvSpPr>
            <a:spLocks noGrp="1"/>
          </p:cNvSpPr>
          <p:nvPr>
            <p:ph idx="1"/>
          </p:nvPr>
        </p:nvSpPr>
        <p:spPr>
          <a:xfrm>
            <a:off x="424542" y="3962399"/>
            <a:ext cx="8077201" cy="2264230"/>
          </a:xfrm>
        </p:spPr>
        <p:txBody>
          <a:bodyPr>
            <a:normAutofit/>
          </a:bodyPr>
          <a:lstStyle/>
          <a:p>
            <a:pPr marL="0" indent="0">
              <a:buNone/>
              <a:defRPr/>
            </a:pPr>
            <a:r>
              <a:rPr lang="en-US" sz="1600" dirty="0">
                <a:latin typeface="Calibri" panose="020F0502020204030204" pitchFamily="34" charset="0"/>
                <a:ea typeface="ＭＳ Ｐゴシック" charset="0"/>
                <a:cs typeface="Calibri" panose="020F0502020204030204" pitchFamily="34" charset="0"/>
              </a:rPr>
              <a:t>Encoding History:</a:t>
            </a:r>
          </a:p>
          <a:p>
            <a:pPr>
              <a:defRPr/>
            </a:pPr>
            <a:r>
              <a:rPr lang="en-US" sz="1600" dirty="0">
                <a:latin typeface="Calibri" panose="020F0502020204030204" pitchFamily="34" charset="0"/>
                <a:ea typeface="ＭＳ Ｐゴシック" charset="0"/>
                <a:cs typeface="Calibri" panose="020F0502020204030204" pitchFamily="34" charset="0"/>
              </a:rPr>
              <a:t>Sanger Format (shown above): Q of 0 to 93 using ASCII 33 to 126</a:t>
            </a:r>
          </a:p>
          <a:p>
            <a:pPr lvl="1">
              <a:defRPr/>
            </a:pPr>
            <a:r>
              <a:rPr lang="en-US" sz="1400" dirty="0">
                <a:latin typeface="Calibri" panose="020F0502020204030204" pitchFamily="34" charset="0"/>
                <a:ea typeface="ＭＳ Ｐゴシック" charset="0"/>
                <a:cs typeface="Calibri" panose="020F0502020204030204" pitchFamily="34" charset="0"/>
              </a:rPr>
              <a:t>Sanger data, SAM format, </a:t>
            </a:r>
            <a:r>
              <a:rPr lang="en-US" sz="1400" dirty="0" err="1">
                <a:latin typeface="Calibri" panose="020F0502020204030204" pitchFamily="34" charset="0"/>
                <a:ea typeface="ＭＳ Ｐゴシック" charset="0"/>
                <a:cs typeface="Calibri" panose="020F0502020204030204" pitchFamily="34" charset="0"/>
              </a:rPr>
              <a:t>Illumina</a:t>
            </a:r>
            <a:r>
              <a:rPr lang="en-US" sz="1400" dirty="0">
                <a:latin typeface="Calibri" panose="020F0502020204030204" pitchFamily="34" charset="0"/>
                <a:ea typeface="ＭＳ Ｐゴシック" charset="0"/>
                <a:cs typeface="Calibri" panose="020F0502020204030204" pitchFamily="34" charset="0"/>
              </a:rPr>
              <a:t> 1.8+</a:t>
            </a:r>
          </a:p>
          <a:p>
            <a:pPr>
              <a:defRPr/>
            </a:pPr>
            <a:r>
              <a:rPr lang="en-US" sz="1600" dirty="0" err="1">
                <a:latin typeface="Calibri" panose="020F0502020204030204" pitchFamily="34" charset="0"/>
                <a:ea typeface="ＭＳ Ｐゴシック" charset="0"/>
                <a:cs typeface="Calibri" panose="020F0502020204030204" pitchFamily="34" charset="0"/>
              </a:rPr>
              <a:t>Solexa</a:t>
            </a:r>
            <a:r>
              <a:rPr lang="en-US" sz="1600" dirty="0">
                <a:latin typeface="Calibri" panose="020F0502020204030204" pitchFamily="34" charset="0"/>
                <a:ea typeface="ＭＳ Ｐゴシック" charset="0"/>
                <a:cs typeface="Calibri" panose="020F0502020204030204" pitchFamily="34" charset="0"/>
              </a:rPr>
              <a:t>/</a:t>
            </a:r>
            <a:r>
              <a:rPr lang="en-US" sz="1600" dirty="0" err="1">
                <a:latin typeface="Calibri" panose="020F0502020204030204" pitchFamily="34" charset="0"/>
                <a:ea typeface="ＭＳ Ｐゴシック" charset="0"/>
                <a:cs typeface="Calibri" panose="020F0502020204030204" pitchFamily="34" charset="0"/>
              </a:rPr>
              <a:t>Illumina</a:t>
            </a:r>
            <a:r>
              <a:rPr lang="en-US" sz="1600" dirty="0">
                <a:latin typeface="Calibri" panose="020F0502020204030204" pitchFamily="34" charset="0"/>
                <a:ea typeface="ＭＳ Ｐゴシック" charset="0"/>
                <a:cs typeface="Calibri" panose="020F0502020204030204" pitchFamily="34" charset="0"/>
              </a:rPr>
              <a:t> 1.0: Q of -5 to 62 using ASCII 59 to 126</a:t>
            </a:r>
          </a:p>
          <a:p>
            <a:pPr>
              <a:defRPr/>
            </a:pPr>
            <a:r>
              <a:rPr lang="en-US" sz="1600" dirty="0" err="1">
                <a:latin typeface="Calibri" panose="020F0502020204030204" pitchFamily="34" charset="0"/>
                <a:ea typeface="ＭＳ Ｐゴシック" charset="0"/>
                <a:cs typeface="Calibri" panose="020F0502020204030204" pitchFamily="34" charset="0"/>
              </a:rPr>
              <a:t>Illumina</a:t>
            </a:r>
            <a:r>
              <a:rPr lang="en-US" sz="1600" dirty="0">
                <a:latin typeface="Calibri" panose="020F0502020204030204" pitchFamily="34" charset="0"/>
                <a:ea typeface="ＭＳ Ｐゴシック" charset="0"/>
                <a:cs typeface="Calibri" panose="020F0502020204030204" pitchFamily="34" charset="0"/>
              </a:rPr>
              <a:t> 1.3 to 1.8: Q of 0 to 62 using ASCII 64 to 126</a:t>
            </a:r>
          </a:p>
          <a:p>
            <a:pPr>
              <a:defRPr/>
            </a:pPr>
            <a:r>
              <a:rPr lang="en-US" sz="1600" dirty="0">
                <a:latin typeface="Calibri" panose="020F0502020204030204" pitchFamily="34" charset="0"/>
                <a:ea typeface="ＭＳ Ｐゴシック" charset="0"/>
                <a:cs typeface="Calibri" panose="020F0502020204030204" pitchFamily="34" charset="0"/>
              </a:rPr>
              <a:t>Illumina 1.5 to 1.7: </a:t>
            </a:r>
            <a:r>
              <a:rPr lang="en-US" sz="1600" dirty="0" err="1">
                <a:latin typeface="Calibri" panose="020F0502020204030204" pitchFamily="34" charset="0"/>
                <a:ea typeface="ＭＳ Ｐゴシック" charset="0"/>
                <a:cs typeface="Calibri" panose="020F0502020204030204" pitchFamily="34" charset="0"/>
              </a:rPr>
              <a:t>Phred</a:t>
            </a:r>
            <a:r>
              <a:rPr lang="en-US" sz="1600" dirty="0">
                <a:latin typeface="Calibri" panose="020F0502020204030204" pitchFamily="34" charset="0"/>
                <a:ea typeface="ＭＳ Ｐゴシック" charset="0"/>
                <a:cs typeface="Calibri" panose="020F0502020204030204" pitchFamily="34" charset="0"/>
              </a:rPr>
              <a:t> scores 0 to 2 have a slightly different meaning</a:t>
            </a:r>
          </a:p>
          <a:p>
            <a:pPr>
              <a:defRPr/>
            </a:pPr>
            <a:r>
              <a:rPr lang="en-US" sz="1600" dirty="0">
                <a:latin typeface="Calibri" panose="020F0502020204030204" pitchFamily="34" charset="0"/>
                <a:ea typeface="ＭＳ Ｐゴシック" charset="0"/>
                <a:cs typeface="Calibri" panose="020F0502020204030204" pitchFamily="34" charset="0"/>
              </a:rPr>
              <a:t>Illumina 1.8+ -&gt; Sanger Format</a:t>
            </a:r>
          </a:p>
        </p:txBody>
      </p:sp>
    </p:spTree>
    <p:extLst>
      <p:ext uri="{BB962C8B-B14F-4D97-AF65-F5344CB8AC3E}">
        <p14:creationId xmlns:p14="http://schemas.microsoft.com/office/powerpoint/2010/main" val="4223380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of the course</a:t>
            </a:r>
          </a:p>
        </p:txBody>
      </p:sp>
      <p:sp>
        <p:nvSpPr>
          <p:cNvPr id="3" name="Content Placeholder 2"/>
          <p:cNvSpPr>
            <a:spLocks noGrp="1"/>
          </p:cNvSpPr>
          <p:nvPr>
            <p:ph idx="1"/>
          </p:nvPr>
        </p:nvSpPr>
        <p:spPr/>
        <p:txBody>
          <a:bodyPr>
            <a:normAutofit fontScale="92500"/>
          </a:bodyPr>
          <a:lstStyle/>
          <a:p>
            <a:r>
              <a:rPr lang="en-US" b="1" dirty="0"/>
              <a:t>Module 1: Introduction to genomic data visualization and interpretation</a:t>
            </a:r>
          </a:p>
          <a:p>
            <a:r>
              <a:rPr lang="en-US" dirty="0"/>
              <a:t>Module 2: Using R for genomic data visualization and interpretation</a:t>
            </a:r>
          </a:p>
          <a:p>
            <a:r>
              <a:rPr lang="en-US" dirty="0"/>
              <a:t>Module 3: Introduction to </a:t>
            </a:r>
            <a:r>
              <a:rPr lang="en-US" dirty="0" err="1"/>
              <a:t>GenVisR</a:t>
            </a:r>
            <a:endParaRPr lang="en-US" dirty="0"/>
          </a:p>
          <a:p>
            <a:r>
              <a:rPr lang="en-US" dirty="0"/>
              <a:t>Module 4: Expression profiling, visualization, and interpretation</a:t>
            </a:r>
          </a:p>
          <a:p>
            <a:r>
              <a:rPr lang="en-US" dirty="0"/>
              <a:t>Module 5: Variant annotation and interpretation</a:t>
            </a:r>
          </a:p>
          <a:p>
            <a:r>
              <a:rPr lang="en-US" dirty="0"/>
              <a:t>Module 6: Q &amp; A, discussion, integrated assignments, and working with your own data</a:t>
            </a:r>
          </a:p>
          <a:p>
            <a:endParaRPr lang="en-US" dirty="0"/>
          </a:p>
          <a:p>
            <a:r>
              <a:rPr lang="en-US" dirty="0"/>
              <a:t>Tutorials</a:t>
            </a:r>
          </a:p>
          <a:p>
            <a:pPr lvl="1"/>
            <a:r>
              <a:rPr lang="en-US" dirty="0"/>
              <a:t>Provide working examples of data visualization and interpretation</a:t>
            </a:r>
          </a:p>
          <a:p>
            <a:pPr lvl="1"/>
            <a:r>
              <a:rPr lang="en-US" dirty="0"/>
              <a:t>Self contained, self explanatory, portable </a:t>
            </a:r>
          </a:p>
        </p:txBody>
      </p:sp>
    </p:spTree>
    <p:extLst>
      <p:ext uri="{BB962C8B-B14F-4D97-AF65-F5344CB8AC3E}">
        <p14:creationId xmlns:p14="http://schemas.microsoft.com/office/powerpoint/2010/main" val="3738912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F025-9974-EB48-9CDF-6321AFB75F81}"/>
              </a:ext>
            </a:extLst>
          </p:cNvPr>
          <p:cNvSpPr>
            <a:spLocks noGrp="1"/>
          </p:cNvSpPr>
          <p:nvPr>
            <p:ph type="title"/>
          </p:nvPr>
        </p:nvSpPr>
        <p:spPr>
          <a:xfrm>
            <a:off x="628650" y="0"/>
            <a:ext cx="7886700" cy="857251"/>
          </a:xfrm>
        </p:spPr>
        <p:txBody>
          <a:bodyPr>
            <a:normAutofit/>
          </a:bodyPr>
          <a:lstStyle/>
          <a:p>
            <a:r>
              <a:rPr lang="en-US" b="1" dirty="0">
                <a:latin typeface="Calibri" panose="020F0502020204030204" pitchFamily="34" charset="0"/>
                <a:cs typeface="Calibri" panose="020F0502020204030204" pitchFamily="34" charset="0"/>
              </a:rPr>
              <a:t>GFF/GTF - representing sequence features</a:t>
            </a:r>
          </a:p>
        </p:txBody>
      </p:sp>
      <p:sp>
        <p:nvSpPr>
          <p:cNvPr id="3" name="Content Placeholder 2">
            <a:extLst>
              <a:ext uri="{FF2B5EF4-FFF2-40B4-BE49-F238E27FC236}">
                <a16:creationId xmlns:a16="http://schemas.microsoft.com/office/drawing/2014/main" id="{A9214984-05AB-4243-98AB-625773E2471C}"/>
              </a:ext>
            </a:extLst>
          </p:cNvPr>
          <p:cNvSpPr>
            <a:spLocks noGrp="1"/>
          </p:cNvSpPr>
          <p:nvPr>
            <p:ph idx="1"/>
          </p:nvPr>
        </p:nvSpPr>
        <p:spPr>
          <a:xfrm>
            <a:off x="628650" y="1077686"/>
            <a:ext cx="7886700" cy="4713513"/>
          </a:xfrm>
        </p:spPr>
        <p:txBody>
          <a:bodyPr>
            <a:normAutofit fontScale="92500"/>
          </a:bodyPr>
          <a:lstStyle/>
          <a:p>
            <a:r>
              <a:rPr lang="en-US" dirty="0">
                <a:latin typeface="Calibri" panose="020F0502020204030204" pitchFamily="34" charset="0"/>
                <a:cs typeface="Calibri" panose="020F0502020204030204" pitchFamily="34" charset="0"/>
              </a:rPr>
              <a:t>GFF – General/Generic Feature Format; Gene Finding Format</a:t>
            </a:r>
          </a:p>
          <a:p>
            <a:pPr lvl="1"/>
            <a:r>
              <a:rPr lang="en-US" dirty="0">
                <a:latin typeface="Calibri" panose="020F0502020204030204" pitchFamily="34" charset="0"/>
                <a:cs typeface="Calibri" panose="020F0502020204030204" pitchFamily="34" charset="0"/>
              </a:rPr>
              <a:t>Two versions in wide use</a:t>
            </a:r>
          </a:p>
          <a:p>
            <a:pPr lvl="2"/>
            <a:r>
              <a:rPr lang="en-US" dirty="0">
                <a:latin typeface="Calibri" panose="020F0502020204030204" pitchFamily="34" charset="0"/>
                <a:cs typeface="Calibri" panose="020F0502020204030204" pitchFamily="34" charset="0"/>
              </a:rPr>
              <a:t>GFF2 (see also GTF)</a:t>
            </a:r>
          </a:p>
          <a:p>
            <a:pPr lvl="2"/>
            <a:r>
              <a:rPr lang="en-US" dirty="0">
                <a:latin typeface="Calibri" panose="020F0502020204030204" pitchFamily="34" charset="0"/>
                <a:cs typeface="Calibri" panose="020F0502020204030204" pitchFamily="34" charset="0"/>
              </a:rPr>
              <a:t>GFF3</a:t>
            </a:r>
          </a:p>
          <a:p>
            <a:pPr lvl="3"/>
            <a:r>
              <a:rPr lang="en-US" dirty="0">
                <a:latin typeface="Calibri" panose="020F0502020204030204" pitchFamily="34" charset="0"/>
                <a:cs typeface="Calibri" panose="020F0502020204030204" pitchFamily="34" charset="0"/>
              </a:rPr>
              <a:t>Added formal support for multiple levels (and direction) of hierarchy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(e.g., gene -&gt; transcript -&gt; exon)</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GTF – Gene Transfer Format</a:t>
            </a:r>
          </a:p>
          <a:p>
            <a:pPr lvl="1"/>
            <a:r>
              <a:rPr lang="en-US" dirty="0">
                <a:latin typeface="Calibri" panose="020F0502020204030204" pitchFamily="34" charset="0"/>
                <a:cs typeface="Calibri" panose="020F0502020204030204" pitchFamily="34" charset="0"/>
              </a:rPr>
              <a:t>An extension of GFF2</a:t>
            </a:r>
          </a:p>
          <a:p>
            <a:pPr lvl="1"/>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GFF2, GFF3 and GTF are all tab-separate files with 9 fields</a:t>
            </a:r>
          </a:p>
          <a:p>
            <a:pPr lvl="1"/>
            <a:r>
              <a:rPr lang="en-US" dirty="0">
                <a:latin typeface="Calibri" panose="020F0502020204030204" pitchFamily="34" charset="0"/>
                <a:cs typeface="Calibri" panose="020F0502020204030204" pitchFamily="34" charset="0"/>
              </a:rPr>
              <a:t>Differing content in 9</a:t>
            </a:r>
            <a:r>
              <a:rPr lang="en-US" baseline="30000" dirty="0">
                <a:latin typeface="Calibri" panose="020F0502020204030204" pitchFamily="34" charset="0"/>
                <a:cs typeface="Calibri" panose="020F0502020204030204" pitchFamily="34" charset="0"/>
              </a:rPr>
              <a:t>th</a:t>
            </a:r>
            <a:r>
              <a:rPr lang="en-US" dirty="0">
                <a:latin typeface="Calibri" panose="020F0502020204030204" pitchFamily="34" charset="0"/>
                <a:cs typeface="Calibri" panose="020F0502020204030204" pitchFamily="34" charset="0"/>
              </a:rPr>
              <a:t> column</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6219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2281-4418-C74B-9F69-281E463D62B3}"/>
              </a:ext>
            </a:extLst>
          </p:cNvPr>
          <p:cNvSpPr>
            <a:spLocks noGrp="1"/>
          </p:cNvSpPr>
          <p:nvPr>
            <p:ph type="title"/>
          </p:nvPr>
        </p:nvSpPr>
        <p:spPr>
          <a:xfrm>
            <a:off x="400050" y="143553"/>
            <a:ext cx="7886700" cy="594122"/>
          </a:xfrm>
        </p:spPr>
        <p:txBody>
          <a:bodyPr/>
          <a:lstStyle/>
          <a:p>
            <a:r>
              <a:rPr lang="en-US" dirty="0">
                <a:latin typeface="Calibri" panose="020F0502020204030204" pitchFamily="34" charset="0"/>
                <a:cs typeface="Calibri" panose="020F0502020204030204" pitchFamily="34" charset="0"/>
              </a:rPr>
              <a:t>GFF/GTF – general structure</a:t>
            </a:r>
          </a:p>
        </p:txBody>
      </p:sp>
      <p:pic>
        <p:nvPicPr>
          <p:cNvPr id="5" name="Content Placeholder 4">
            <a:extLst>
              <a:ext uri="{FF2B5EF4-FFF2-40B4-BE49-F238E27FC236}">
                <a16:creationId xmlns:a16="http://schemas.microsoft.com/office/drawing/2014/main" id="{24440EE7-67A5-8548-80B4-BB6A4E23C5D8}"/>
              </a:ext>
            </a:extLst>
          </p:cNvPr>
          <p:cNvPicPr>
            <a:picLocks noGrp="1" noChangeAspect="1"/>
          </p:cNvPicPr>
          <p:nvPr>
            <p:ph idx="1"/>
          </p:nvPr>
        </p:nvPicPr>
        <p:blipFill>
          <a:blip r:embed="rId3"/>
          <a:stretch>
            <a:fillRect/>
          </a:stretch>
        </p:blipFill>
        <p:spPr>
          <a:xfrm>
            <a:off x="64012" y="1978480"/>
            <a:ext cx="9013518" cy="3264313"/>
          </a:xfrm>
        </p:spPr>
      </p:pic>
      <p:sp>
        <p:nvSpPr>
          <p:cNvPr id="3" name="TextBox 2">
            <a:extLst>
              <a:ext uri="{FF2B5EF4-FFF2-40B4-BE49-F238E27FC236}">
                <a16:creationId xmlns:a16="http://schemas.microsoft.com/office/drawing/2014/main" id="{C01A94F1-34F5-C84C-9370-9D39AEB21EE4}"/>
              </a:ext>
            </a:extLst>
          </p:cNvPr>
          <p:cNvSpPr txBox="1"/>
          <p:nvPr/>
        </p:nvSpPr>
        <p:spPr>
          <a:xfrm>
            <a:off x="5797160" y="5417336"/>
            <a:ext cx="3082895" cy="438582"/>
          </a:xfrm>
          <a:prstGeom prst="rect">
            <a:avLst/>
          </a:prstGeom>
          <a:noFill/>
        </p:spPr>
        <p:txBody>
          <a:bodyPr wrap="none" rtlCol="0">
            <a:spAutoFit/>
          </a:bodyPr>
          <a:lstStyle/>
          <a:p>
            <a:r>
              <a:rPr lang="en-US" sz="900" dirty="0"/>
              <a:t>https://</a:t>
            </a:r>
            <a:r>
              <a:rPr lang="en-US" sz="900" dirty="0" err="1"/>
              <a:t>en.wikipedia.org</a:t>
            </a:r>
            <a:r>
              <a:rPr lang="en-US" sz="900" dirty="0"/>
              <a:t>/wiki/</a:t>
            </a:r>
            <a:r>
              <a:rPr lang="en-US" sz="900" dirty="0" err="1"/>
              <a:t>General_feature_format</a:t>
            </a:r>
            <a:endParaRPr lang="en-US" sz="900" dirty="0"/>
          </a:p>
          <a:p>
            <a:endParaRPr lang="en-US" sz="1350" dirty="0"/>
          </a:p>
        </p:txBody>
      </p:sp>
    </p:spTree>
    <p:extLst>
      <p:ext uri="{BB962C8B-B14F-4D97-AF65-F5344CB8AC3E}">
        <p14:creationId xmlns:p14="http://schemas.microsoft.com/office/powerpoint/2010/main" val="3041039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9891-ECCF-F445-8317-47962E3264F7}"/>
              </a:ext>
            </a:extLst>
          </p:cNvPr>
          <p:cNvSpPr>
            <a:spLocks noGrp="1"/>
          </p:cNvSpPr>
          <p:nvPr>
            <p:ph type="title"/>
          </p:nvPr>
        </p:nvSpPr>
        <p:spPr>
          <a:xfrm>
            <a:off x="267891" y="-61306"/>
            <a:ext cx="8647509" cy="994172"/>
          </a:xfrm>
        </p:spPr>
        <p:txBody>
          <a:bodyPr/>
          <a:lstStyle/>
          <a:p>
            <a:r>
              <a:rPr lang="en-US" dirty="0" err="1">
                <a:latin typeface="Calibri" panose="020F0502020204030204" pitchFamily="34" charset="0"/>
                <a:cs typeface="Calibri" panose="020F0502020204030204" pitchFamily="34" charset="0"/>
              </a:rPr>
              <a:t>Ensembl</a:t>
            </a:r>
            <a:r>
              <a:rPr lang="en-US" dirty="0">
                <a:latin typeface="Calibri" panose="020F0502020204030204" pitchFamily="34" charset="0"/>
                <a:cs typeface="Calibri" panose="020F0502020204030204" pitchFamily="34" charset="0"/>
              </a:rPr>
              <a:t> GTF example record</a:t>
            </a:r>
          </a:p>
        </p:txBody>
      </p:sp>
      <p:sp>
        <p:nvSpPr>
          <p:cNvPr id="3" name="Content Placeholder 2">
            <a:extLst>
              <a:ext uri="{FF2B5EF4-FFF2-40B4-BE49-F238E27FC236}">
                <a16:creationId xmlns:a16="http://schemas.microsoft.com/office/drawing/2014/main" id="{4F21A5B6-0F0F-2C46-93FD-262FC2456D07}"/>
              </a:ext>
            </a:extLst>
          </p:cNvPr>
          <p:cNvSpPr>
            <a:spLocks noGrp="1"/>
          </p:cNvSpPr>
          <p:nvPr>
            <p:ph idx="1"/>
          </p:nvPr>
        </p:nvSpPr>
        <p:spPr>
          <a:xfrm>
            <a:off x="267891" y="2226469"/>
            <a:ext cx="8647508" cy="398860"/>
          </a:xfrm>
        </p:spPr>
        <p:txBody>
          <a:bodyPr>
            <a:normAutofit/>
          </a:bodyPr>
          <a:lstStyle/>
          <a:p>
            <a:pPr marL="0" indent="0" algn="ctr">
              <a:buNone/>
            </a:pPr>
            <a:r>
              <a:rPr lang="en-US" sz="1500" dirty="0">
                <a:latin typeface="Calibri" panose="020F0502020204030204" pitchFamily="34" charset="0"/>
                <a:cs typeface="Calibri" panose="020F0502020204030204" pitchFamily="34" charset="0"/>
              </a:rPr>
              <a:t>22	</a:t>
            </a:r>
            <a:r>
              <a:rPr lang="en-US" sz="1500" dirty="0" err="1">
                <a:latin typeface="Calibri" panose="020F0502020204030204" pitchFamily="34" charset="0"/>
                <a:cs typeface="Calibri" panose="020F0502020204030204" pitchFamily="34" charset="0"/>
              </a:rPr>
              <a:t>ensembl</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start_codon</a:t>
            </a:r>
            <a:r>
              <a:rPr lang="en-US" sz="1500" dirty="0">
                <a:latin typeface="Calibri" panose="020F0502020204030204" pitchFamily="34" charset="0"/>
                <a:cs typeface="Calibri" panose="020F0502020204030204" pitchFamily="34" charset="0"/>
              </a:rPr>
              <a:t>     11066501        11066503        .       +       0       </a:t>
            </a:r>
            <a:r>
              <a:rPr lang="en-US" sz="1500" dirty="0" err="1">
                <a:latin typeface="Calibri" panose="020F0502020204030204" pitchFamily="34" charset="0"/>
                <a:cs typeface="Calibri" panose="020F0502020204030204" pitchFamily="34" charset="0"/>
              </a:rPr>
              <a:t>gene_id</a:t>
            </a:r>
            <a:r>
              <a:rPr lang="en-US" sz="1500" dirty="0">
                <a:latin typeface="Calibri" panose="020F0502020204030204" pitchFamily="34" charset="0"/>
                <a:cs typeface="Calibri" panose="020F0502020204030204" pitchFamily="34" charset="0"/>
              </a:rPr>
              <a:t> "ENSG00000279973”; … </a:t>
            </a:r>
          </a:p>
          <a:p>
            <a:pPr marL="0" indent="0" algn="ctr">
              <a:buNone/>
            </a:pPr>
            <a:endParaRPr lang="en-US" sz="1500" dirty="0">
              <a:latin typeface="Calibri" panose="020F0502020204030204" pitchFamily="34" charset="0"/>
              <a:cs typeface="Calibri" panose="020F0502020204030204" pitchFamily="34" charset="0"/>
            </a:endParaRPr>
          </a:p>
          <a:p>
            <a:pPr marL="0" indent="0" algn="ctr">
              <a:buNone/>
            </a:pPr>
            <a:endParaRPr lang="en-US" sz="1500" dirty="0">
              <a:latin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F2789394-F52E-AB45-9614-59FFEDECD030}"/>
              </a:ext>
            </a:extLst>
          </p:cNvPr>
          <p:cNvCxnSpPr>
            <a:cxnSpLocks/>
          </p:cNvCxnSpPr>
          <p:nvPr/>
        </p:nvCxnSpPr>
        <p:spPr>
          <a:xfrm flipH="1">
            <a:off x="478301" y="2633492"/>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4E29FA5-C0FF-E143-B0EB-1684B97D56EB}"/>
              </a:ext>
            </a:extLst>
          </p:cNvPr>
          <p:cNvCxnSpPr>
            <a:cxnSpLocks/>
          </p:cNvCxnSpPr>
          <p:nvPr/>
        </p:nvCxnSpPr>
        <p:spPr>
          <a:xfrm flipV="1">
            <a:off x="596166" y="2634537"/>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2095A62-59CF-5945-AAFA-46715DAEEC53}"/>
              </a:ext>
            </a:extLst>
          </p:cNvPr>
          <p:cNvSpPr txBox="1"/>
          <p:nvPr/>
        </p:nvSpPr>
        <p:spPr>
          <a:xfrm>
            <a:off x="148316" y="3042097"/>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Sequence Name</a:t>
            </a:r>
          </a:p>
        </p:txBody>
      </p:sp>
      <p:cxnSp>
        <p:nvCxnSpPr>
          <p:cNvPr id="7" name="Straight Connector 6">
            <a:extLst>
              <a:ext uri="{FF2B5EF4-FFF2-40B4-BE49-F238E27FC236}">
                <a16:creationId xmlns:a16="http://schemas.microsoft.com/office/drawing/2014/main" id="{DB48A505-9283-1242-A7C6-7CDC16C374B6}"/>
              </a:ext>
            </a:extLst>
          </p:cNvPr>
          <p:cNvCxnSpPr>
            <a:cxnSpLocks/>
          </p:cNvCxnSpPr>
          <p:nvPr/>
        </p:nvCxnSpPr>
        <p:spPr>
          <a:xfrm flipH="1" flipV="1">
            <a:off x="3191246" y="2620877"/>
            <a:ext cx="12209" cy="77202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5AD9228-8A71-8F40-ADFE-A446B3D86ACB}"/>
              </a:ext>
            </a:extLst>
          </p:cNvPr>
          <p:cNvCxnSpPr>
            <a:cxnSpLocks/>
          </p:cNvCxnSpPr>
          <p:nvPr/>
        </p:nvCxnSpPr>
        <p:spPr>
          <a:xfrm flipH="1">
            <a:off x="2891346" y="2620877"/>
            <a:ext cx="54924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AA2082-DBB4-1E4F-85B2-9F6080EB2938}"/>
              </a:ext>
            </a:extLst>
          </p:cNvPr>
          <p:cNvSpPr txBox="1"/>
          <p:nvPr/>
        </p:nvSpPr>
        <p:spPr>
          <a:xfrm>
            <a:off x="2942287" y="3405517"/>
            <a:ext cx="522387"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Start</a:t>
            </a:r>
          </a:p>
        </p:txBody>
      </p:sp>
      <p:cxnSp>
        <p:nvCxnSpPr>
          <p:cNvPr id="10" name="Straight Connector 9">
            <a:extLst>
              <a:ext uri="{FF2B5EF4-FFF2-40B4-BE49-F238E27FC236}">
                <a16:creationId xmlns:a16="http://schemas.microsoft.com/office/drawing/2014/main" id="{F005792A-4839-BC4E-A5DB-C1D7245BA4E5}"/>
              </a:ext>
            </a:extLst>
          </p:cNvPr>
          <p:cNvCxnSpPr>
            <a:cxnSpLocks/>
          </p:cNvCxnSpPr>
          <p:nvPr/>
        </p:nvCxnSpPr>
        <p:spPr>
          <a:xfrm flipH="1" flipV="1">
            <a:off x="4258524" y="2621630"/>
            <a:ext cx="1" cy="39856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8C256F-0D12-0546-9B46-24A351D04225}"/>
              </a:ext>
            </a:extLst>
          </p:cNvPr>
          <p:cNvCxnSpPr>
            <a:cxnSpLocks/>
          </p:cNvCxnSpPr>
          <p:nvPr/>
        </p:nvCxnSpPr>
        <p:spPr>
          <a:xfrm flipH="1">
            <a:off x="3973624" y="2621630"/>
            <a:ext cx="64560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929899-D70C-EE40-8C80-20DF865217D3}"/>
              </a:ext>
            </a:extLst>
          </p:cNvPr>
          <p:cNvSpPr txBox="1"/>
          <p:nvPr/>
        </p:nvSpPr>
        <p:spPr>
          <a:xfrm>
            <a:off x="4031548" y="3019752"/>
            <a:ext cx="452368"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End</a:t>
            </a:r>
          </a:p>
        </p:txBody>
      </p:sp>
      <p:cxnSp>
        <p:nvCxnSpPr>
          <p:cNvPr id="13" name="Straight Connector 12">
            <a:extLst>
              <a:ext uri="{FF2B5EF4-FFF2-40B4-BE49-F238E27FC236}">
                <a16:creationId xmlns:a16="http://schemas.microsoft.com/office/drawing/2014/main" id="{71E3251E-76A6-8345-9E71-C74DCD35CBE0}"/>
              </a:ext>
            </a:extLst>
          </p:cNvPr>
          <p:cNvCxnSpPr>
            <a:cxnSpLocks/>
          </p:cNvCxnSpPr>
          <p:nvPr/>
        </p:nvCxnSpPr>
        <p:spPr>
          <a:xfrm flipH="1" flipV="1">
            <a:off x="5058299" y="2645557"/>
            <a:ext cx="3599" cy="7463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D85AD5-691B-124E-A613-C4F95546F9F5}"/>
              </a:ext>
            </a:extLst>
          </p:cNvPr>
          <p:cNvCxnSpPr>
            <a:cxnSpLocks/>
          </p:cNvCxnSpPr>
          <p:nvPr/>
        </p:nvCxnSpPr>
        <p:spPr>
          <a:xfrm flipH="1">
            <a:off x="4959457" y="2622392"/>
            <a:ext cx="18216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51A2FA-C1E0-4B48-8871-430C465C3D3B}"/>
              </a:ext>
            </a:extLst>
          </p:cNvPr>
          <p:cNvSpPr txBox="1"/>
          <p:nvPr/>
        </p:nvSpPr>
        <p:spPr>
          <a:xfrm>
            <a:off x="4778576" y="3402631"/>
            <a:ext cx="573683"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Score</a:t>
            </a:r>
          </a:p>
        </p:txBody>
      </p:sp>
      <p:cxnSp>
        <p:nvCxnSpPr>
          <p:cNvPr id="19" name="Straight Connector 18">
            <a:extLst>
              <a:ext uri="{FF2B5EF4-FFF2-40B4-BE49-F238E27FC236}">
                <a16:creationId xmlns:a16="http://schemas.microsoft.com/office/drawing/2014/main" id="{9990FA4A-DEB9-DE40-9F45-DB0351A66A23}"/>
              </a:ext>
            </a:extLst>
          </p:cNvPr>
          <p:cNvCxnSpPr>
            <a:cxnSpLocks/>
          </p:cNvCxnSpPr>
          <p:nvPr/>
        </p:nvCxnSpPr>
        <p:spPr>
          <a:xfrm flipV="1">
            <a:off x="5810409" y="2637463"/>
            <a:ext cx="0" cy="765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2BFC9B-5A46-6540-B66A-249973A07A8D}"/>
              </a:ext>
            </a:extLst>
          </p:cNvPr>
          <p:cNvCxnSpPr>
            <a:cxnSpLocks/>
          </p:cNvCxnSpPr>
          <p:nvPr/>
        </p:nvCxnSpPr>
        <p:spPr>
          <a:xfrm flipH="1">
            <a:off x="5698338" y="2634904"/>
            <a:ext cx="21960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49F456-75A8-244C-A82C-8A4C2997B584}"/>
              </a:ext>
            </a:extLst>
          </p:cNvPr>
          <p:cNvSpPr txBox="1"/>
          <p:nvPr/>
        </p:nvSpPr>
        <p:spPr>
          <a:xfrm>
            <a:off x="5480927" y="3408520"/>
            <a:ext cx="691270"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Phase/Frame</a:t>
            </a:r>
          </a:p>
        </p:txBody>
      </p:sp>
      <p:cxnSp>
        <p:nvCxnSpPr>
          <p:cNvPr id="22" name="Straight Connector 21">
            <a:extLst>
              <a:ext uri="{FF2B5EF4-FFF2-40B4-BE49-F238E27FC236}">
                <a16:creationId xmlns:a16="http://schemas.microsoft.com/office/drawing/2014/main" id="{9C9FC021-7994-6D4F-8566-797CA8BFB917}"/>
              </a:ext>
            </a:extLst>
          </p:cNvPr>
          <p:cNvCxnSpPr>
            <a:cxnSpLocks/>
          </p:cNvCxnSpPr>
          <p:nvPr/>
        </p:nvCxnSpPr>
        <p:spPr>
          <a:xfrm flipH="1">
            <a:off x="1133203" y="2626789"/>
            <a:ext cx="28992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708C91-68AE-194D-A6D6-5A9BF7FE525A}"/>
              </a:ext>
            </a:extLst>
          </p:cNvPr>
          <p:cNvCxnSpPr>
            <a:cxnSpLocks/>
          </p:cNvCxnSpPr>
          <p:nvPr/>
        </p:nvCxnSpPr>
        <p:spPr>
          <a:xfrm flipH="1" flipV="1">
            <a:off x="1285061" y="2630779"/>
            <a:ext cx="5705" cy="77774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B4C6E8-EDAD-EF41-AF49-EAE51E7596F6}"/>
              </a:ext>
            </a:extLst>
          </p:cNvPr>
          <p:cNvSpPr txBox="1"/>
          <p:nvPr/>
        </p:nvSpPr>
        <p:spPr>
          <a:xfrm>
            <a:off x="910166" y="3408520"/>
            <a:ext cx="761199"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Source</a:t>
            </a:r>
          </a:p>
        </p:txBody>
      </p:sp>
      <p:cxnSp>
        <p:nvCxnSpPr>
          <p:cNvPr id="25" name="Straight Connector 24">
            <a:extLst>
              <a:ext uri="{FF2B5EF4-FFF2-40B4-BE49-F238E27FC236}">
                <a16:creationId xmlns:a16="http://schemas.microsoft.com/office/drawing/2014/main" id="{C460EA50-714F-6245-BB1C-1EE8E8119260}"/>
              </a:ext>
            </a:extLst>
          </p:cNvPr>
          <p:cNvCxnSpPr>
            <a:cxnSpLocks/>
          </p:cNvCxnSpPr>
          <p:nvPr/>
        </p:nvCxnSpPr>
        <p:spPr>
          <a:xfrm flipH="1">
            <a:off x="1832369" y="2622799"/>
            <a:ext cx="61740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25F888-210F-9C47-B5F4-A66ACBEDEF33}"/>
              </a:ext>
            </a:extLst>
          </p:cNvPr>
          <p:cNvCxnSpPr>
            <a:cxnSpLocks/>
          </p:cNvCxnSpPr>
          <p:nvPr/>
        </p:nvCxnSpPr>
        <p:spPr>
          <a:xfrm flipV="1">
            <a:off x="2142400" y="2626789"/>
            <a:ext cx="0" cy="39007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B03BA7B-EB8F-974F-AA05-B86CF2D48B98}"/>
              </a:ext>
            </a:extLst>
          </p:cNvPr>
          <p:cNvSpPr txBox="1"/>
          <p:nvPr/>
        </p:nvSpPr>
        <p:spPr>
          <a:xfrm>
            <a:off x="1756618" y="3042096"/>
            <a:ext cx="786149"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Feature</a:t>
            </a:r>
          </a:p>
        </p:txBody>
      </p:sp>
      <p:cxnSp>
        <p:nvCxnSpPr>
          <p:cNvPr id="28" name="Straight Connector 27">
            <a:extLst>
              <a:ext uri="{FF2B5EF4-FFF2-40B4-BE49-F238E27FC236}">
                <a16:creationId xmlns:a16="http://schemas.microsoft.com/office/drawing/2014/main" id="{420DE3D5-5F23-0A42-A4A0-28F2D65F8AC2}"/>
              </a:ext>
            </a:extLst>
          </p:cNvPr>
          <p:cNvCxnSpPr>
            <a:cxnSpLocks/>
          </p:cNvCxnSpPr>
          <p:nvPr/>
        </p:nvCxnSpPr>
        <p:spPr>
          <a:xfrm flipH="1" flipV="1">
            <a:off x="5405915" y="2622799"/>
            <a:ext cx="2" cy="39350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3160C7B-3630-4348-BCFA-CD4986CD65C6}"/>
              </a:ext>
            </a:extLst>
          </p:cNvPr>
          <p:cNvCxnSpPr>
            <a:cxnSpLocks/>
          </p:cNvCxnSpPr>
          <p:nvPr/>
        </p:nvCxnSpPr>
        <p:spPr>
          <a:xfrm flipH="1">
            <a:off x="5328182" y="2629600"/>
            <a:ext cx="17777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A5E76AE-013C-5D42-ADF2-09CD5AE37E6C}"/>
              </a:ext>
            </a:extLst>
          </p:cNvPr>
          <p:cNvSpPr txBox="1"/>
          <p:nvPr/>
        </p:nvSpPr>
        <p:spPr>
          <a:xfrm>
            <a:off x="5062643" y="3015860"/>
            <a:ext cx="685565"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Strand</a:t>
            </a:r>
          </a:p>
        </p:txBody>
      </p:sp>
      <p:cxnSp>
        <p:nvCxnSpPr>
          <p:cNvPr id="31" name="Straight Connector 30">
            <a:extLst>
              <a:ext uri="{FF2B5EF4-FFF2-40B4-BE49-F238E27FC236}">
                <a16:creationId xmlns:a16="http://schemas.microsoft.com/office/drawing/2014/main" id="{93057B6F-372C-1B49-8393-B917399B378D}"/>
              </a:ext>
            </a:extLst>
          </p:cNvPr>
          <p:cNvCxnSpPr>
            <a:cxnSpLocks/>
          </p:cNvCxnSpPr>
          <p:nvPr/>
        </p:nvCxnSpPr>
        <p:spPr>
          <a:xfrm flipH="1" flipV="1">
            <a:off x="7406077" y="2629600"/>
            <a:ext cx="1" cy="3947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153F29-4436-E344-85C3-A1EC3C83E699}"/>
              </a:ext>
            </a:extLst>
          </p:cNvPr>
          <p:cNvCxnSpPr>
            <a:cxnSpLocks/>
          </p:cNvCxnSpPr>
          <p:nvPr/>
        </p:nvCxnSpPr>
        <p:spPr>
          <a:xfrm flipH="1">
            <a:off x="6412387" y="2629600"/>
            <a:ext cx="206367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C875271-319C-034C-AFCA-6420FB71423C}"/>
              </a:ext>
            </a:extLst>
          </p:cNvPr>
          <p:cNvSpPr txBox="1"/>
          <p:nvPr/>
        </p:nvSpPr>
        <p:spPr>
          <a:xfrm>
            <a:off x="6845623" y="3037940"/>
            <a:ext cx="1105184"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Attributes</a:t>
            </a:r>
          </a:p>
        </p:txBody>
      </p:sp>
      <p:sp>
        <p:nvSpPr>
          <p:cNvPr id="50" name="Rectangle 49">
            <a:extLst>
              <a:ext uri="{FF2B5EF4-FFF2-40B4-BE49-F238E27FC236}">
                <a16:creationId xmlns:a16="http://schemas.microsoft.com/office/drawing/2014/main" id="{82C5E331-28BD-974A-A560-D76C6C45FA9F}"/>
              </a:ext>
            </a:extLst>
          </p:cNvPr>
          <p:cNvSpPr/>
          <p:nvPr/>
        </p:nvSpPr>
        <p:spPr>
          <a:xfrm>
            <a:off x="208946" y="4317612"/>
            <a:ext cx="8647508" cy="923330"/>
          </a:xfrm>
          <a:prstGeom prst="rect">
            <a:avLst/>
          </a:prstGeom>
        </p:spPr>
        <p:txBody>
          <a:bodyPr wrap="square">
            <a:spAutoFit/>
          </a:bodyPr>
          <a:lstStyle/>
          <a:p>
            <a:pPr lvl="0">
              <a:defRPr/>
            </a:pPr>
            <a:r>
              <a:rPr lang="en-US" sz="1350" dirty="0" err="1">
                <a:latin typeface="Calibri" panose="020F0502020204030204" pitchFamily="34" charset="0"/>
                <a:cs typeface="Calibri" panose="020F0502020204030204" pitchFamily="34" charset="0"/>
              </a:rPr>
              <a:t>gene_id</a:t>
            </a:r>
            <a:r>
              <a:rPr lang="en-US" sz="1350" dirty="0">
                <a:latin typeface="Calibri" panose="020F0502020204030204" pitchFamily="34" charset="0"/>
                <a:cs typeface="Calibri" panose="020F0502020204030204" pitchFamily="34" charset="0"/>
              </a:rPr>
              <a:t> "ENSG00000279973”; </a:t>
            </a:r>
            <a:r>
              <a:rPr lang="en-US" sz="1350" dirty="0" err="1">
                <a:latin typeface="Calibri" panose="020F0502020204030204" pitchFamily="34" charset="0"/>
                <a:cs typeface="Calibri" panose="020F0502020204030204" pitchFamily="34" charset="0"/>
              </a:rPr>
              <a:t>gene_version</a:t>
            </a:r>
            <a:r>
              <a:rPr lang="en-US" sz="1350" dirty="0">
                <a:latin typeface="Calibri" panose="020F0502020204030204" pitchFamily="34" charset="0"/>
                <a:cs typeface="Calibri" panose="020F0502020204030204" pitchFamily="34" charset="0"/>
              </a:rPr>
              <a:t> "1"; </a:t>
            </a:r>
            <a:r>
              <a:rPr lang="en-US" sz="1350" dirty="0" err="1">
                <a:latin typeface="Calibri" panose="020F0502020204030204" pitchFamily="34" charset="0"/>
                <a:cs typeface="Calibri" panose="020F0502020204030204" pitchFamily="34" charset="0"/>
              </a:rPr>
              <a:t>transcript_id</a:t>
            </a:r>
            <a:r>
              <a:rPr lang="en-US" sz="1350" dirty="0">
                <a:latin typeface="Calibri" panose="020F0502020204030204" pitchFamily="34" charset="0"/>
                <a:cs typeface="Calibri" panose="020F0502020204030204" pitchFamily="34" charset="0"/>
              </a:rPr>
              <a:t> "ENST00000624155"; </a:t>
            </a:r>
            <a:r>
              <a:rPr lang="en-US" sz="1350" dirty="0" err="1">
                <a:latin typeface="Calibri" panose="020F0502020204030204" pitchFamily="34" charset="0"/>
                <a:cs typeface="Calibri" panose="020F0502020204030204" pitchFamily="34" charset="0"/>
              </a:rPr>
              <a:t>transcript_version</a:t>
            </a:r>
            <a:r>
              <a:rPr lang="en-US" sz="1350" dirty="0">
                <a:latin typeface="Calibri" panose="020F0502020204030204" pitchFamily="34" charset="0"/>
                <a:cs typeface="Calibri" panose="020F0502020204030204" pitchFamily="34" charset="0"/>
              </a:rPr>
              <a:t> "1"; </a:t>
            </a:r>
            <a:r>
              <a:rPr lang="en-US" sz="1350" dirty="0" err="1">
                <a:latin typeface="Calibri" panose="020F0502020204030204" pitchFamily="34" charset="0"/>
                <a:cs typeface="Calibri" panose="020F0502020204030204" pitchFamily="34" charset="0"/>
              </a:rPr>
              <a:t>exon_number</a:t>
            </a:r>
            <a:r>
              <a:rPr lang="en-US" sz="1350" dirty="0">
                <a:latin typeface="Calibri" panose="020F0502020204030204" pitchFamily="34" charset="0"/>
                <a:cs typeface="Calibri" panose="020F0502020204030204" pitchFamily="34" charset="0"/>
              </a:rPr>
              <a:t> "1"; </a:t>
            </a:r>
            <a:r>
              <a:rPr lang="en-US" sz="1350" dirty="0" err="1">
                <a:latin typeface="Calibri" panose="020F0502020204030204" pitchFamily="34" charset="0"/>
                <a:cs typeface="Calibri" panose="020F0502020204030204" pitchFamily="34" charset="0"/>
              </a:rPr>
              <a:t>gene_name</a:t>
            </a:r>
            <a:r>
              <a:rPr lang="en-US" sz="1350" dirty="0">
                <a:latin typeface="Calibri" panose="020F0502020204030204" pitchFamily="34" charset="0"/>
                <a:cs typeface="Calibri" panose="020F0502020204030204" pitchFamily="34" charset="0"/>
              </a:rPr>
              <a:t> "BAGE5"; </a:t>
            </a:r>
            <a:r>
              <a:rPr lang="en-US" sz="1350" dirty="0" err="1">
                <a:latin typeface="Calibri" panose="020F0502020204030204" pitchFamily="34" charset="0"/>
                <a:cs typeface="Calibri" panose="020F0502020204030204" pitchFamily="34" charset="0"/>
              </a:rPr>
              <a:t>gene_source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ensembl</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gene_biotype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protein_coding</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transcript_name</a:t>
            </a:r>
            <a:r>
              <a:rPr lang="en-US" sz="1350" dirty="0">
                <a:latin typeface="Calibri" panose="020F0502020204030204" pitchFamily="34" charset="0"/>
                <a:cs typeface="Calibri" panose="020F0502020204030204" pitchFamily="34" charset="0"/>
              </a:rPr>
              <a:t> "BAGE5-201"; </a:t>
            </a:r>
            <a:r>
              <a:rPr lang="en-US" sz="1350" dirty="0" err="1">
                <a:latin typeface="Calibri" panose="020F0502020204030204" pitchFamily="34" charset="0"/>
                <a:cs typeface="Calibri" panose="020F0502020204030204" pitchFamily="34" charset="0"/>
              </a:rPr>
              <a:t>transcript_source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ensembl</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transcript_biotype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protein_coding</a:t>
            </a:r>
            <a:r>
              <a:rPr lang="en-US" sz="1350" dirty="0">
                <a:latin typeface="Calibri" panose="020F0502020204030204" pitchFamily="34" charset="0"/>
                <a:cs typeface="Calibri" panose="020F0502020204030204" pitchFamily="34" charset="0"/>
              </a:rPr>
              <a:t>"; tag "basic"; </a:t>
            </a:r>
            <a:r>
              <a:rPr lang="en-US" sz="1350" dirty="0" err="1">
                <a:latin typeface="Calibri" panose="020F0502020204030204" pitchFamily="34" charset="0"/>
                <a:cs typeface="Calibri" panose="020F0502020204030204" pitchFamily="34" charset="0"/>
              </a:rPr>
              <a:t>transcript_support_level</a:t>
            </a:r>
            <a:r>
              <a:rPr lang="en-US" sz="1350" dirty="0">
                <a:latin typeface="Calibri" panose="020F0502020204030204" pitchFamily="34" charset="0"/>
                <a:cs typeface="Calibri" panose="020F0502020204030204" pitchFamily="34" charset="0"/>
              </a:rPr>
              <a:t> "1";</a:t>
            </a:r>
          </a:p>
        </p:txBody>
      </p:sp>
      <p:sp>
        <p:nvSpPr>
          <p:cNvPr id="51" name="TextBox 50">
            <a:extLst>
              <a:ext uri="{FF2B5EF4-FFF2-40B4-BE49-F238E27FC236}">
                <a16:creationId xmlns:a16="http://schemas.microsoft.com/office/drawing/2014/main" id="{E8D0AEE9-BAAA-5A4D-938F-65F8A95E783A}"/>
              </a:ext>
            </a:extLst>
          </p:cNvPr>
          <p:cNvSpPr txBox="1"/>
          <p:nvPr/>
        </p:nvSpPr>
        <p:spPr>
          <a:xfrm>
            <a:off x="159206" y="4060788"/>
            <a:ext cx="2253374" cy="300082"/>
          </a:xfrm>
          <a:prstGeom prst="rect">
            <a:avLst/>
          </a:prstGeom>
          <a:noFill/>
        </p:spPr>
        <p:txBody>
          <a:bodyPr wrap="none" rtlCol="0">
            <a:spAutoFit/>
          </a:bodyPr>
          <a:lstStyle/>
          <a:p>
            <a:r>
              <a:rPr lang="en-US" sz="1350" b="1" dirty="0">
                <a:latin typeface="Calibri" panose="020F0502020204030204" pitchFamily="34" charset="0"/>
                <a:cs typeface="Calibri" panose="020F0502020204030204" pitchFamily="34" charset="0"/>
              </a:rPr>
              <a:t>Example of attributes string: </a:t>
            </a:r>
          </a:p>
        </p:txBody>
      </p:sp>
      <p:sp>
        <p:nvSpPr>
          <p:cNvPr id="52" name="TextBox 51">
            <a:extLst>
              <a:ext uri="{FF2B5EF4-FFF2-40B4-BE49-F238E27FC236}">
                <a16:creationId xmlns:a16="http://schemas.microsoft.com/office/drawing/2014/main" id="{5A725938-1340-9345-8570-8A5997645A3A}"/>
              </a:ext>
            </a:extLst>
          </p:cNvPr>
          <p:cNvSpPr txBox="1"/>
          <p:nvPr/>
        </p:nvSpPr>
        <p:spPr>
          <a:xfrm>
            <a:off x="236969" y="5357812"/>
            <a:ext cx="7956024" cy="300082"/>
          </a:xfrm>
          <a:prstGeom prst="rect">
            <a:avLst/>
          </a:prstGeom>
          <a:noFill/>
        </p:spPr>
        <p:txBody>
          <a:bodyPr wrap="none" rtlCol="0">
            <a:spAutoFit/>
          </a:bodyPr>
          <a:lstStyle/>
          <a:p>
            <a:r>
              <a:rPr lang="en-US" sz="1350" dirty="0"/>
              <a:t>Note: there will be many GTF records/rows per transcript per gene (UTRs, </a:t>
            </a:r>
            <a:r>
              <a:rPr lang="en-US" sz="1350" dirty="0" err="1"/>
              <a:t>start_codon</a:t>
            </a:r>
            <a:r>
              <a:rPr lang="en-US" sz="1350" dirty="0"/>
              <a:t>, exons, </a:t>
            </a:r>
            <a:r>
              <a:rPr lang="en-US" sz="1350" dirty="0" err="1"/>
              <a:t>etc</a:t>
            </a:r>
            <a:r>
              <a:rPr lang="en-US" sz="1350" dirty="0"/>
              <a:t>)</a:t>
            </a:r>
          </a:p>
        </p:txBody>
      </p:sp>
    </p:spTree>
    <p:extLst>
      <p:ext uri="{BB962C8B-B14F-4D97-AF65-F5344CB8AC3E}">
        <p14:creationId xmlns:p14="http://schemas.microsoft.com/office/powerpoint/2010/main" val="3768478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VCF file</a:t>
            </a:r>
          </a:p>
        </p:txBody>
      </p:sp>
      <p:sp>
        <p:nvSpPr>
          <p:cNvPr id="5" name="TextBox 4"/>
          <p:cNvSpPr txBox="1"/>
          <p:nvPr/>
        </p:nvSpPr>
        <p:spPr>
          <a:xfrm>
            <a:off x="1111665" y="6345427"/>
            <a:ext cx="5852884" cy="369332"/>
          </a:xfrm>
          <a:prstGeom prst="rect">
            <a:avLst/>
          </a:prstGeom>
          <a:noFill/>
        </p:spPr>
        <p:txBody>
          <a:bodyPr wrap="none" rtlCol="0">
            <a:spAutoFit/>
          </a:bodyPr>
          <a:lstStyle/>
          <a:p>
            <a:r>
              <a:rPr lang="en-US" dirty="0"/>
              <a:t>Details of the VCF file format: </a:t>
            </a:r>
            <a:r>
              <a:rPr lang="en-US" dirty="0">
                <a:hlinkClick r:id="rId2"/>
              </a:rPr>
              <a:t>hts-specs</a:t>
            </a:r>
            <a:r>
              <a:rPr lang="en-US" dirty="0"/>
              <a:t>, </a:t>
            </a:r>
            <a:r>
              <a:rPr lang="en-US" dirty="0">
                <a:hlinkClick r:id="rId3"/>
              </a:rPr>
              <a:t>VCF-v4.2.pdf</a:t>
            </a:r>
            <a:r>
              <a:rPr lang="en-US" dirty="0"/>
              <a:t> </a:t>
            </a:r>
          </a:p>
        </p:txBody>
      </p:sp>
      <p:grpSp>
        <p:nvGrpSpPr>
          <p:cNvPr id="67" name="Group 66">
            <a:extLst>
              <a:ext uri="{FF2B5EF4-FFF2-40B4-BE49-F238E27FC236}">
                <a16:creationId xmlns:a16="http://schemas.microsoft.com/office/drawing/2014/main" id="{F49D586A-DBB3-A547-9E24-C458590B11F5}"/>
              </a:ext>
            </a:extLst>
          </p:cNvPr>
          <p:cNvGrpSpPr/>
          <p:nvPr/>
        </p:nvGrpSpPr>
        <p:grpSpPr>
          <a:xfrm>
            <a:off x="295149" y="2429501"/>
            <a:ext cx="230807" cy="386807"/>
            <a:chOff x="295149" y="2479500"/>
            <a:chExt cx="230807" cy="386807"/>
          </a:xfrm>
        </p:grpSpPr>
        <p:cxnSp>
          <p:nvCxnSpPr>
            <p:cNvPr id="6" name="Straight Connector 5">
              <a:extLst>
                <a:ext uri="{FF2B5EF4-FFF2-40B4-BE49-F238E27FC236}">
                  <a16:creationId xmlns:a16="http://schemas.microsoft.com/office/drawing/2014/main" id="{F4012965-4774-5A42-9C48-CA024C272C80}"/>
                </a:ext>
              </a:extLst>
            </p:cNvPr>
            <p:cNvCxnSpPr>
              <a:cxnSpLocks/>
            </p:cNvCxnSpPr>
            <p:nvPr/>
          </p:nvCxnSpPr>
          <p:spPr>
            <a:xfrm flipH="1">
              <a:off x="295149" y="2479500"/>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FDB995-15D8-A343-92BA-51F27330F19E}"/>
                </a:ext>
              </a:extLst>
            </p:cNvPr>
            <p:cNvCxnSpPr>
              <a:cxnSpLocks/>
            </p:cNvCxnSpPr>
            <p:nvPr/>
          </p:nvCxnSpPr>
          <p:spPr>
            <a:xfrm flipV="1">
              <a:off x="413014" y="2480545"/>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FC29549F-7405-6D45-BDBE-6FAABF88365A}"/>
              </a:ext>
            </a:extLst>
          </p:cNvPr>
          <p:cNvSpPr txBox="1"/>
          <p:nvPr/>
        </p:nvSpPr>
        <p:spPr>
          <a:xfrm>
            <a:off x="0" y="2850249"/>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Sequence Name</a:t>
            </a:r>
          </a:p>
        </p:txBody>
      </p:sp>
      <p:grpSp>
        <p:nvGrpSpPr>
          <p:cNvPr id="68" name="Group 67">
            <a:extLst>
              <a:ext uri="{FF2B5EF4-FFF2-40B4-BE49-F238E27FC236}">
                <a16:creationId xmlns:a16="http://schemas.microsoft.com/office/drawing/2014/main" id="{F7F2B6F5-EB23-F94E-BBD2-4A7354C3F7AA}"/>
              </a:ext>
            </a:extLst>
          </p:cNvPr>
          <p:cNvGrpSpPr/>
          <p:nvPr/>
        </p:nvGrpSpPr>
        <p:grpSpPr>
          <a:xfrm>
            <a:off x="810468" y="2429501"/>
            <a:ext cx="253888" cy="912083"/>
            <a:chOff x="909097" y="2483853"/>
            <a:chExt cx="230807" cy="912083"/>
          </a:xfrm>
        </p:grpSpPr>
        <p:cxnSp>
          <p:nvCxnSpPr>
            <p:cNvPr id="9" name="Straight Connector 8">
              <a:extLst>
                <a:ext uri="{FF2B5EF4-FFF2-40B4-BE49-F238E27FC236}">
                  <a16:creationId xmlns:a16="http://schemas.microsoft.com/office/drawing/2014/main" id="{0FAA0273-80DA-E546-B40C-6848C6F4282F}"/>
                </a:ext>
              </a:extLst>
            </p:cNvPr>
            <p:cNvCxnSpPr>
              <a:cxnSpLocks/>
            </p:cNvCxnSpPr>
            <p:nvPr/>
          </p:nvCxnSpPr>
          <p:spPr>
            <a:xfrm flipH="1">
              <a:off x="909097" y="2483853"/>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9E725D-EDFA-7945-9EEB-07F31ED29A62}"/>
                </a:ext>
              </a:extLst>
            </p:cNvPr>
            <p:cNvCxnSpPr>
              <a:cxnSpLocks/>
            </p:cNvCxnSpPr>
            <p:nvPr/>
          </p:nvCxnSpPr>
          <p:spPr>
            <a:xfrm flipV="1">
              <a:off x="1026963" y="2484898"/>
              <a:ext cx="0" cy="91103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DCCBCBE-5D89-BA41-8265-25ECC3F65254}"/>
              </a:ext>
            </a:extLst>
          </p:cNvPr>
          <p:cNvSpPr txBox="1"/>
          <p:nvPr/>
        </p:nvSpPr>
        <p:spPr>
          <a:xfrm>
            <a:off x="447030" y="3371437"/>
            <a:ext cx="989984"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Start position</a:t>
            </a:r>
          </a:p>
        </p:txBody>
      </p:sp>
      <p:grpSp>
        <p:nvGrpSpPr>
          <p:cNvPr id="71" name="Group 70">
            <a:extLst>
              <a:ext uri="{FF2B5EF4-FFF2-40B4-BE49-F238E27FC236}">
                <a16:creationId xmlns:a16="http://schemas.microsoft.com/office/drawing/2014/main" id="{D92832A2-DF92-DB4A-B16F-5DDDD4A32CAA}"/>
              </a:ext>
            </a:extLst>
          </p:cNvPr>
          <p:cNvGrpSpPr/>
          <p:nvPr/>
        </p:nvGrpSpPr>
        <p:grpSpPr>
          <a:xfrm>
            <a:off x="2219241" y="2429501"/>
            <a:ext cx="230807" cy="386807"/>
            <a:chOff x="2219241" y="2456532"/>
            <a:chExt cx="230807" cy="386807"/>
          </a:xfrm>
        </p:grpSpPr>
        <p:cxnSp>
          <p:nvCxnSpPr>
            <p:cNvPr id="14" name="Straight Connector 13">
              <a:extLst>
                <a:ext uri="{FF2B5EF4-FFF2-40B4-BE49-F238E27FC236}">
                  <a16:creationId xmlns:a16="http://schemas.microsoft.com/office/drawing/2014/main" id="{295321D5-D0E0-E049-A06E-2F3FA3FA249B}"/>
                </a:ext>
              </a:extLst>
            </p:cNvPr>
            <p:cNvCxnSpPr>
              <a:cxnSpLocks/>
            </p:cNvCxnSpPr>
            <p:nvPr/>
          </p:nvCxnSpPr>
          <p:spPr>
            <a:xfrm flipH="1">
              <a:off x="2219241" y="2456532"/>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00EED1-67FA-2346-9879-65B4FB6076CF}"/>
                </a:ext>
              </a:extLst>
            </p:cNvPr>
            <p:cNvCxnSpPr>
              <a:cxnSpLocks/>
            </p:cNvCxnSpPr>
            <p:nvPr/>
          </p:nvCxnSpPr>
          <p:spPr>
            <a:xfrm flipV="1">
              <a:off x="2337106" y="2457577"/>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84ADD5E-D56B-154F-A503-AB7E1756FB86}"/>
              </a:ext>
            </a:extLst>
          </p:cNvPr>
          <p:cNvSpPr txBox="1"/>
          <p:nvPr/>
        </p:nvSpPr>
        <p:spPr>
          <a:xfrm>
            <a:off x="1571940" y="3371437"/>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Reference sequence</a:t>
            </a:r>
          </a:p>
        </p:txBody>
      </p:sp>
      <p:grpSp>
        <p:nvGrpSpPr>
          <p:cNvPr id="70" name="Group 69">
            <a:extLst>
              <a:ext uri="{FF2B5EF4-FFF2-40B4-BE49-F238E27FC236}">
                <a16:creationId xmlns:a16="http://schemas.microsoft.com/office/drawing/2014/main" id="{F05243FA-566D-D14C-846F-99C46363CC9D}"/>
              </a:ext>
            </a:extLst>
          </p:cNvPr>
          <p:cNvGrpSpPr/>
          <p:nvPr/>
        </p:nvGrpSpPr>
        <p:grpSpPr>
          <a:xfrm>
            <a:off x="1900352" y="2429501"/>
            <a:ext cx="230807" cy="912083"/>
            <a:chOff x="1900352" y="2457577"/>
            <a:chExt cx="230807" cy="912083"/>
          </a:xfrm>
        </p:grpSpPr>
        <p:cxnSp>
          <p:nvCxnSpPr>
            <p:cNvPr id="18" name="Straight Connector 17">
              <a:extLst>
                <a:ext uri="{FF2B5EF4-FFF2-40B4-BE49-F238E27FC236}">
                  <a16:creationId xmlns:a16="http://schemas.microsoft.com/office/drawing/2014/main" id="{4F5F57EA-7C49-9445-B489-1C4658923E64}"/>
                </a:ext>
              </a:extLst>
            </p:cNvPr>
            <p:cNvCxnSpPr>
              <a:cxnSpLocks/>
            </p:cNvCxnSpPr>
            <p:nvPr/>
          </p:nvCxnSpPr>
          <p:spPr>
            <a:xfrm flipH="1">
              <a:off x="1900352" y="2457577"/>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572BF9-A51F-C543-91CE-E6F546193DCD}"/>
                </a:ext>
              </a:extLst>
            </p:cNvPr>
            <p:cNvCxnSpPr>
              <a:cxnSpLocks/>
            </p:cNvCxnSpPr>
            <p:nvPr/>
          </p:nvCxnSpPr>
          <p:spPr>
            <a:xfrm flipV="1">
              <a:off x="2018218" y="2458622"/>
              <a:ext cx="0" cy="91103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C344137-B5C1-5E4A-B04C-7A9C992B36A2}"/>
              </a:ext>
            </a:extLst>
          </p:cNvPr>
          <p:cNvSpPr txBox="1"/>
          <p:nvPr/>
        </p:nvSpPr>
        <p:spPr>
          <a:xfrm>
            <a:off x="2109488" y="2850249"/>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Alternate sequence</a:t>
            </a:r>
          </a:p>
        </p:txBody>
      </p:sp>
      <p:pic>
        <p:nvPicPr>
          <p:cNvPr id="24" name="Content Placeholder 23">
            <a:extLst>
              <a:ext uri="{FF2B5EF4-FFF2-40B4-BE49-F238E27FC236}">
                <a16:creationId xmlns:a16="http://schemas.microsoft.com/office/drawing/2014/main" id="{B647E1B6-97FD-E049-A231-6B8452012F1F}"/>
              </a:ext>
            </a:extLst>
          </p:cNvPr>
          <p:cNvPicPr>
            <a:picLocks noGrp="1" noChangeAspect="1"/>
          </p:cNvPicPr>
          <p:nvPr>
            <p:ph idx="1"/>
          </p:nvPr>
        </p:nvPicPr>
        <p:blipFill rotWithShape="1">
          <a:blip r:embed="rId4"/>
          <a:srcRect r="35428" b="40390"/>
          <a:stretch/>
        </p:blipFill>
        <p:spPr>
          <a:xfrm>
            <a:off x="226785" y="1998580"/>
            <a:ext cx="7866181" cy="373483"/>
          </a:xfrm>
        </p:spPr>
      </p:pic>
      <p:pic>
        <p:nvPicPr>
          <p:cNvPr id="26" name="Content Placeholder 23">
            <a:extLst>
              <a:ext uri="{FF2B5EF4-FFF2-40B4-BE49-F238E27FC236}">
                <a16:creationId xmlns:a16="http://schemas.microsoft.com/office/drawing/2014/main" id="{6059D3AC-63D2-9948-B45D-10BED0325233}"/>
              </a:ext>
            </a:extLst>
          </p:cNvPr>
          <p:cNvPicPr>
            <a:picLocks noChangeAspect="1"/>
          </p:cNvPicPr>
          <p:nvPr/>
        </p:nvPicPr>
        <p:blipFill rotWithShape="1">
          <a:blip r:embed="rId4"/>
          <a:srcRect l="39144" r="-1" b="38080"/>
          <a:stretch/>
        </p:blipFill>
        <p:spPr>
          <a:xfrm>
            <a:off x="1064067" y="4881150"/>
            <a:ext cx="7413592" cy="387960"/>
          </a:xfrm>
          <a:prstGeom prst="rect">
            <a:avLst/>
          </a:prstGeom>
        </p:spPr>
      </p:pic>
      <p:grpSp>
        <p:nvGrpSpPr>
          <p:cNvPr id="69" name="Group 68">
            <a:extLst>
              <a:ext uri="{FF2B5EF4-FFF2-40B4-BE49-F238E27FC236}">
                <a16:creationId xmlns:a16="http://schemas.microsoft.com/office/drawing/2014/main" id="{ECA29563-A8D4-844B-A640-18401EDC8898}"/>
              </a:ext>
            </a:extLst>
          </p:cNvPr>
          <p:cNvGrpSpPr/>
          <p:nvPr/>
        </p:nvGrpSpPr>
        <p:grpSpPr>
          <a:xfrm>
            <a:off x="1340927" y="2429501"/>
            <a:ext cx="230807" cy="386807"/>
            <a:chOff x="1340927" y="2484754"/>
            <a:chExt cx="230807" cy="386807"/>
          </a:xfrm>
        </p:grpSpPr>
        <p:cxnSp>
          <p:nvCxnSpPr>
            <p:cNvPr id="29" name="Straight Connector 28">
              <a:extLst>
                <a:ext uri="{FF2B5EF4-FFF2-40B4-BE49-F238E27FC236}">
                  <a16:creationId xmlns:a16="http://schemas.microsoft.com/office/drawing/2014/main" id="{B2F404BF-D711-574A-AACE-537B369E9B73}"/>
                </a:ext>
              </a:extLst>
            </p:cNvPr>
            <p:cNvCxnSpPr>
              <a:cxnSpLocks/>
            </p:cNvCxnSpPr>
            <p:nvPr/>
          </p:nvCxnSpPr>
          <p:spPr>
            <a:xfrm flipH="1">
              <a:off x="1340927" y="2484754"/>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9D0DC0-5F42-644D-B921-289DD324D784}"/>
                </a:ext>
              </a:extLst>
            </p:cNvPr>
            <p:cNvCxnSpPr>
              <a:cxnSpLocks/>
            </p:cNvCxnSpPr>
            <p:nvPr/>
          </p:nvCxnSpPr>
          <p:spPr>
            <a:xfrm flipV="1">
              <a:off x="1458792" y="2485799"/>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B788A0C6-1F60-1D46-AD85-A5175D85A669}"/>
              </a:ext>
            </a:extLst>
          </p:cNvPr>
          <p:cNvSpPr txBox="1"/>
          <p:nvPr/>
        </p:nvSpPr>
        <p:spPr>
          <a:xfrm>
            <a:off x="1028360" y="2850249"/>
            <a:ext cx="899985"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ID</a:t>
            </a:r>
          </a:p>
        </p:txBody>
      </p:sp>
      <p:grpSp>
        <p:nvGrpSpPr>
          <p:cNvPr id="62" name="Group 61">
            <a:extLst>
              <a:ext uri="{FF2B5EF4-FFF2-40B4-BE49-F238E27FC236}">
                <a16:creationId xmlns:a16="http://schemas.microsoft.com/office/drawing/2014/main" id="{84E60253-EB95-DC4C-A977-7597944EAAB2}"/>
              </a:ext>
            </a:extLst>
          </p:cNvPr>
          <p:cNvGrpSpPr/>
          <p:nvPr/>
        </p:nvGrpSpPr>
        <p:grpSpPr>
          <a:xfrm>
            <a:off x="2539807" y="1467905"/>
            <a:ext cx="230806" cy="455752"/>
            <a:chOff x="2539807" y="1462649"/>
            <a:chExt cx="230806" cy="455752"/>
          </a:xfrm>
        </p:grpSpPr>
        <p:cxnSp>
          <p:nvCxnSpPr>
            <p:cNvPr id="32" name="Straight Connector 31">
              <a:extLst>
                <a:ext uri="{FF2B5EF4-FFF2-40B4-BE49-F238E27FC236}">
                  <a16:creationId xmlns:a16="http://schemas.microsoft.com/office/drawing/2014/main" id="{CE0282F2-240D-2A40-BDE9-46C71124236E}"/>
                </a:ext>
              </a:extLst>
            </p:cNvPr>
            <p:cNvCxnSpPr>
              <a:cxnSpLocks/>
            </p:cNvCxnSpPr>
            <p:nvPr/>
          </p:nvCxnSpPr>
          <p:spPr>
            <a:xfrm flipH="1">
              <a:off x="2539807" y="1917356"/>
              <a:ext cx="23080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E3F86B-6F0B-304D-ABD4-6B5E991E90B0}"/>
                </a:ext>
              </a:extLst>
            </p:cNvPr>
            <p:cNvCxnSpPr>
              <a:cxnSpLocks/>
            </p:cNvCxnSpPr>
            <p:nvPr/>
          </p:nvCxnSpPr>
          <p:spPr>
            <a:xfrm>
              <a:off x="2657672" y="1462649"/>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DE0FC005-6290-D340-933E-FE9455077F4C}"/>
              </a:ext>
            </a:extLst>
          </p:cNvPr>
          <p:cNvSpPr txBox="1"/>
          <p:nvPr/>
        </p:nvSpPr>
        <p:spPr>
          <a:xfrm>
            <a:off x="2219848" y="1208844"/>
            <a:ext cx="899985"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Quality</a:t>
            </a:r>
          </a:p>
        </p:txBody>
      </p:sp>
      <p:sp>
        <p:nvSpPr>
          <p:cNvPr id="38" name="TextBox 37">
            <a:extLst>
              <a:ext uri="{FF2B5EF4-FFF2-40B4-BE49-F238E27FC236}">
                <a16:creationId xmlns:a16="http://schemas.microsoft.com/office/drawing/2014/main" id="{797CA9C9-6190-C345-BD87-E15D0D5404C8}"/>
              </a:ext>
            </a:extLst>
          </p:cNvPr>
          <p:cNvSpPr txBox="1"/>
          <p:nvPr/>
        </p:nvSpPr>
        <p:spPr>
          <a:xfrm>
            <a:off x="2553157" y="3371437"/>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Filter value</a:t>
            </a:r>
          </a:p>
        </p:txBody>
      </p:sp>
      <p:grpSp>
        <p:nvGrpSpPr>
          <p:cNvPr id="72" name="Group 71">
            <a:extLst>
              <a:ext uri="{FF2B5EF4-FFF2-40B4-BE49-F238E27FC236}">
                <a16:creationId xmlns:a16="http://schemas.microsoft.com/office/drawing/2014/main" id="{65CE576F-5ADA-DF4A-A333-90D16158145B}"/>
              </a:ext>
            </a:extLst>
          </p:cNvPr>
          <p:cNvGrpSpPr/>
          <p:nvPr/>
        </p:nvGrpSpPr>
        <p:grpSpPr>
          <a:xfrm>
            <a:off x="2881569" y="2429501"/>
            <a:ext cx="230807" cy="912083"/>
            <a:chOff x="2881569" y="2420792"/>
            <a:chExt cx="230807" cy="912083"/>
          </a:xfrm>
        </p:grpSpPr>
        <p:cxnSp>
          <p:nvCxnSpPr>
            <p:cNvPr id="39" name="Straight Connector 38">
              <a:extLst>
                <a:ext uri="{FF2B5EF4-FFF2-40B4-BE49-F238E27FC236}">
                  <a16:creationId xmlns:a16="http://schemas.microsoft.com/office/drawing/2014/main" id="{F0B254ED-ACEA-9F46-B883-D7BBFB9F0368}"/>
                </a:ext>
              </a:extLst>
            </p:cNvPr>
            <p:cNvCxnSpPr>
              <a:cxnSpLocks/>
            </p:cNvCxnSpPr>
            <p:nvPr/>
          </p:nvCxnSpPr>
          <p:spPr>
            <a:xfrm flipH="1">
              <a:off x="2881569" y="2420792"/>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3D1272-E362-EB40-B973-B1335CF14200}"/>
                </a:ext>
              </a:extLst>
            </p:cNvPr>
            <p:cNvCxnSpPr>
              <a:cxnSpLocks/>
            </p:cNvCxnSpPr>
            <p:nvPr/>
          </p:nvCxnSpPr>
          <p:spPr>
            <a:xfrm flipV="1">
              <a:off x="2999435" y="2421837"/>
              <a:ext cx="0" cy="91103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2C814D78-86C4-FE46-9ACE-394E32598A5F}"/>
              </a:ext>
            </a:extLst>
          </p:cNvPr>
          <p:cNvGrpSpPr/>
          <p:nvPr/>
        </p:nvGrpSpPr>
        <p:grpSpPr>
          <a:xfrm>
            <a:off x="3352801" y="1467905"/>
            <a:ext cx="1471447" cy="455752"/>
            <a:chOff x="3352801" y="1467905"/>
            <a:chExt cx="1471447" cy="455752"/>
          </a:xfrm>
        </p:grpSpPr>
        <p:cxnSp>
          <p:nvCxnSpPr>
            <p:cNvPr id="41" name="Straight Connector 40">
              <a:extLst>
                <a:ext uri="{FF2B5EF4-FFF2-40B4-BE49-F238E27FC236}">
                  <a16:creationId xmlns:a16="http://schemas.microsoft.com/office/drawing/2014/main" id="{893D6AB1-D011-8242-8832-ECAC063EABC0}"/>
                </a:ext>
              </a:extLst>
            </p:cNvPr>
            <p:cNvCxnSpPr>
              <a:cxnSpLocks/>
            </p:cNvCxnSpPr>
            <p:nvPr/>
          </p:nvCxnSpPr>
          <p:spPr>
            <a:xfrm flipH="1">
              <a:off x="3352801" y="1922612"/>
              <a:ext cx="147144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4541D2-E31F-6644-B5D1-B8063BBDAAEB}"/>
                </a:ext>
              </a:extLst>
            </p:cNvPr>
            <p:cNvCxnSpPr>
              <a:cxnSpLocks/>
            </p:cNvCxnSpPr>
            <p:nvPr/>
          </p:nvCxnSpPr>
          <p:spPr>
            <a:xfrm>
              <a:off x="4088524" y="1467905"/>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ADEAF5E2-4720-8644-A7CE-40DA9D10F043}"/>
              </a:ext>
            </a:extLst>
          </p:cNvPr>
          <p:cNvSpPr txBox="1"/>
          <p:nvPr/>
        </p:nvSpPr>
        <p:spPr>
          <a:xfrm>
            <a:off x="3639195" y="1208844"/>
            <a:ext cx="899985"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Info fields</a:t>
            </a:r>
          </a:p>
        </p:txBody>
      </p:sp>
      <p:grpSp>
        <p:nvGrpSpPr>
          <p:cNvPr id="66" name="Group 65">
            <a:extLst>
              <a:ext uri="{FF2B5EF4-FFF2-40B4-BE49-F238E27FC236}">
                <a16:creationId xmlns:a16="http://schemas.microsoft.com/office/drawing/2014/main" id="{D61CC236-D5BB-274E-A7C6-FAC94E30827F}"/>
              </a:ext>
            </a:extLst>
          </p:cNvPr>
          <p:cNvGrpSpPr/>
          <p:nvPr/>
        </p:nvGrpSpPr>
        <p:grpSpPr>
          <a:xfrm>
            <a:off x="5060881" y="1458444"/>
            <a:ext cx="3005958" cy="465213"/>
            <a:chOff x="5060881" y="1452143"/>
            <a:chExt cx="3005958" cy="465213"/>
          </a:xfrm>
        </p:grpSpPr>
        <p:cxnSp>
          <p:nvCxnSpPr>
            <p:cNvPr id="46" name="Straight Connector 45">
              <a:extLst>
                <a:ext uri="{FF2B5EF4-FFF2-40B4-BE49-F238E27FC236}">
                  <a16:creationId xmlns:a16="http://schemas.microsoft.com/office/drawing/2014/main" id="{62AFCC8E-2BE3-5243-BB38-3C2EBAF127C0}"/>
                </a:ext>
              </a:extLst>
            </p:cNvPr>
            <p:cNvCxnSpPr>
              <a:cxnSpLocks/>
            </p:cNvCxnSpPr>
            <p:nvPr/>
          </p:nvCxnSpPr>
          <p:spPr>
            <a:xfrm flipH="1">
              <a:off x="5060881" y="1906851"/>
              <a:ext cx="3005958" cy="1050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9AE4753-3C67-354B-ADC9-4724078EED0B}"/>
                </a:ext>
              </a:extLst>
            </p:cNvPr>
            <p:cNvCxnSpPr>
              <a:cxnSpLocks/>
            </p:cNvCxnSpPr>
            <p:nvPr/>
          </p:nvCxnSpPr>
          <p:spPr>
            <a:xfrm>
              <a:off x="6563860" y="1452143"/>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435D8697-B255-AA4D-95B0-D377B5797316}"/>
              </a:ext>
            </a:extLst>
          </p:cNvPr>
          <p:cNvSpPr txBox="1"/>
          <p:nvPr/>
        </p:nvSpPr>
        <p:spPr>
          <a:xfrm>
            <a:off x="5710481" y="1208844"/>
            <a:ext cx="174255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Sample format fields</a:t>
            </a:r>
          </a:p>
        </p:txBody>
      </p:sp>
      <p:grpSp>
        <p:nvGrpSpPr>
          <p:cNvPr id="73" name="Group 72">
            <a:extLst>
              <a:ext uri="{FF2B5EF4-FFF2-40B4-BE49-F238E27FC236}">
                <a16:creationId xmlns:a16="http://schemas.microsoft.com/office/drawing/2014/main" id="{CED93BFB-2CA1-114B-BBB5-A9C6D399CE86}"/>
              </a:ext>
            </a:extLst>
          </p:cNvPr>
          <p:cNvGrpSpPr/>
          <p:nvPr/>
        </p:nvGrpSpPr>
        <p:grpSpPr>
          <a:xfrm>
            <a:off x="1091437" y="5327960"/>
            <a:ext cx="3005958" cy="474009"/>
            <a:chOff x="1091437" y="5327960"/>
            <a:chExt cx="3005958" cy="474009"/>
          </a:xfrm>
        </p:grpSpPr>
        <p:cxnSp>
          <p:nvCxnSpPr>
            <p:cNvPr id="51" name="Straight Connector 50">
              <a:extLst>
                <a:ext uri="{FF2B5EF4-FFF2-40B4-BE49-F238E27FC236}">
                  <a16:creationId xmlns:a16="http://schemas.microsoft.com/office/drawing/2014/main" id="{966209EA-4FC7-1D49-9092-2169D38B2000}"/>
                </a:ext>
              </a:extLst>
            </p:cNvPr>
            <p:cNvCxnSpPr>
              <a:cxnSpLocks/>
            </p:cNvCxnSpPr>
            <p:nvPr/>
          </p:nvCxnSpPr>
          <p:spPr>
            <a:xfrm flipH="1">
              <a:off x="1091437" y="5327960"/>
              <a:ext cx="3005958" cy="1050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E4FAEAA-CB57-0B49-AC75-0E810F183584}"/>
                </a:ext>
              </a:extLst>
            </p:cNvPr>
            <p:cNvCxnSpPr>
              <a:cxnSpLocks/>
            </p:cNvCxnSpPr>
            <p:nvPr/>
          </p:nvCxnSpPr>
          <p:spPr>
            <a:xfrm>
              <a:off x="2594416" y="5346217"/>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4445C14C-199B-3048-8F0E-F0C7CC5E2630}"/>
              </a:ext>
            </a:extLst>
          </p:cNvPr>
          <p:cNvSpPr txBox="1"/>
          <p:nvPr/>
        </p:nvSpPr>
        <p:spPr>
          <a:xfrm>
            <a:off x="1747944" y="5828872"/>
            <a:ext cx="172677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Sample format fields</a:t>
            </a:r>
          </a:p>
        </p:txBody>
      </p:sp>
      <p:grpSp>
        <p:nvGrpSpPr>
          <p:cNvPr id="74" name="Group 73">
            <a:extLst>
              <a:ext uri="{FF2B5EF4-FFF2-40B4-BE49-F238E27FC236}">
                <a16:creationId xmlns:a16="http://schemas.microsoft.com/office/drawing/2014/main" id="{144DFE27-B7AA-934B-87D0-2949E3B3F919}"/>
              </a:ext>
            </a:extLst>
          </p:cNvPr>
          <p:cNvGrpSpPr/>
          <p:nvPr/>
        </p:nvGrpSpPr>
        <p:grpSpPr>
          <a:xfrm>
            <a:off x="4213470" y="5323604"/>
            <a:ext cx="1726771" cy="474009"/>
            <a:chOff x="4213470" y="5323604"/>
            <a:chExt cx="1726771" cy="474009"/>
          </a:xfrm>
        </p:grpSpPr>
        <p:cxnSp>
          <p:nvCxnSpPr>
            <p:cNvPr id="54" name="Straight Connector 53">
              <a:extLst>
                <a:ext uri="{FF2B5EF4-FFF2-40B4-BE49-F238E27FC236}">
                  <a16:creationId xmlns:a16="http://schemas.microsoft.com/office/drawing/2014/main" id="{509F82A9-0C6E-7C46-A2C0-81451DF547EE}"/>
                </a:ext>
              </a:extLst>
            </p:cNvPr>
            <p:cNvCxnSpPr>
              <a:cxnSpLocks/>
            </p:cNvCxnSpPr>
            <p:nvPr/>
          </p:nvCxnSpPr>
          <p:spPr>
            <a:xfrm flipH="1">
              <a:off x="4213470" y="5323604"/>
              <a:ext cx="1726771" cy="1050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3ADE063-4FA2-8048-84C4-AF79DF702F0A}"/>
                </a:ext>
              </a:extLst>
            </p:cNvPr>
            <p:cNvCxnSpPr>
              <a:cxnSpLocks/>
            </p:cNvCxnSpPr>
            <p:nvPr/>
          </p:nvCxnSpPr>
          <p:spPr>
            <a:xfrm>
              <a:off x="5076855" y="5341861"/>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1D760FE-E9D7-9242-AD2D-CBDAAAB61E38}"/>
              </a:ext>
            </a:extLst>
          </p:cNvPr>
          <p:cNvSpPr txBox="1"/>
          <p:nvPr/>
        </p:nvSpPr>
        <p:spPr>
          <a:xfrm>
            <a:off x="4216829" y="5828872"/>
            <a:ext cx="172677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Sample1 values</a:t>
            </a:r>
          </a:p>
        </p:txBody>
      </p:sp>
      <p:grpSp>
        <p:nvGrpSpPr>
          <p:cNvPr id="75" name="Group 74">
            <a:extLst>
              <a:ext uri="{FF2B5EF4-FFF2-40B4-BE49-F238E27FC236}">
                <a16:creationId xmlns:a16="http://schemas.microsoft.com/office/drawing/2014/main" id="{E3C6806E-003E-D04A-84E6-92E751430252}"/>
              </a:ext>
            </a:extLst>
          </p:cNvPr>
          <p:cNvGrpSpPr/>
          <p:nvPr/>
        </p:nvGrpSpPr>
        <p:grpSpPr>
          <a:xfrm>
            <a:off x="6125005" y="5312334"/>
            <a:ext cx="2200389" cy="463504"/>
            <a:chOff x="6125005" y="5312334"/>
            <a:chExt cx="2200389" cy="463504"/>
          </a:xfrm>
        </p:grpSpPr>
        <p:cxnSp>
          <p:nvCxnSpPr>
            <p:cNvPr id="58" name="Straight Connector 57">
              <a:extLst>
                <a:ext uri="{FF2B5EF4-FFF2-40B4-BE49-F238E27FC236}">
                  <a16:creationId xmlns:a16="http://schemas.microsoft.com/office/drawing/2014/main" id="{53F72C10-2E2D-6647-AC4E-5C202C7329A3}"/>
                </a:ext>
              </a:extLst>
            </p:cNvPr>
            <p:cNvCxnSpPr>
              <a:cxnSpLocks/>
            </p:cNvCxnSpPr>
            <p:nvPr/>
          </p:nvCxnSpPr>
          <p:spPr>
            <a:xfrm flipH="1">
              <a:off x="6125005" y="5312334"/>
              <a:ext cx="220038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EB75083-9582-2948-8DCE-B2F2C00DA1DA}"/>
                </a:ext>
              </a:extLst>
            </p:cNvPr>
            <p:cNvCxnSpPr>
              <a:cxnSpLocks/>
            </p:cNvCxnSpPr>
            <p:nvPr/>
          </p:nvCxnSpPr>
          <p:spPr>
            <a:xfrm>
              <a:off x="7225199" y="5320086"/>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4C308E7D-64DF-C04E-A1D1-FDA6208BDD49}"/>
              </a:ext>
            </a:extLst>
          </p:cNvPr>
          <p:cNvSpPr txBox="1"/>
          <p:nvPr/>
        </p:nvSpPr>
        <p:spPr>
          <a:xfrm>
            <a:off x="6380913" y="5828872"/>
            <a:ext cx="172677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Sample2 values</a:t>
            </a:r>
          </a:p>
        </p:txBody>
      </p:sp>
      <p:cxnSp>
        <p:nvCxnSpPr>
          <p:cNvPr id="88" name="Elbow Connector 87">
            <a:extLst>
              <a:ext uri="{FF2B5EF4-FFF2-40B4-BE49-F238E27FC236}">
                <a16:creationId xmlns:a16="http://schemas.microsoft.com/office/drawing/2014/main" id="{BD7C6124-08EB-FD47-B479-C6175D5FF99C}"/>
              </a:ext>
            </a:extLst>
          </p:cNvPr>
          <p:cNvCxnSpPr>
            <a:cxnSpLocks/>
          </p:cNvCxnSpPr>
          <p:nvPr/>
        </p:nvCxnSpPr>
        <p:spPr>
          <a:xfrm rot="5400000">
            <a:off x="3269501" y="1682985"/>
            <a:ext cx="2582562" cy="4041949"/>
          </a:xfrm>
          <a:prstGeom prst="bentConnector3">
            <a:avLst>
              <a:gd name="adj1" fmla="val 7247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271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52400" y="-26988"/>
            <a:ext cx="8839200" cy="1143001"/>
          </a:xfrm>
        </p:spPr>
        <p:txBody>
          <a:bodyPr/>
          <a:lstStyle/>
          <a:p>
            <a:r>
              <a:rPr lang="en-US">
                <a:latin typeface="Calibri" charset="0"/>
                <a:ea typeface="ＭＳ Ｐゴシック" charset="0"/>
              </a:rPr>
              <a:t>Example of SAM/BAM file format</a:t>
            </a:r>
          </a:p>
        </p:txBody>
      </p:sp>
      <p:pic>
        <p:nvPicPr>
          <p:cNvPr id="23554" name="Content Placeholder 3" descr="BAM File Example Alignment Section.png"/>
          <p:cNvPicPr>
            <a:picLocks noGrp="1" noChangeAspect="1"/>
          </p:cNvPicPr>
          <p:nvPr>
            <p:ph idx="1"/>
          </p:nvPr>
        </p:nvPicPr>
        <p:blipFill>
          <a:blip r:embed="rId2">
            <a:extLst>
              <a:ext uri="{28A0092B-C50C-407E-A947-70E740481C1C}">
                <a14:useLocalDpi xmlns:a14="http://schemas.microsoft.com/office/drawing/2010/main" val="0"/>
              </a:ext>
            </a:extLst>
          </a:blip>
          <a:srcRect t="-459" b="937"/>
          <a:stretch>
            <a:fillRect/>
          </a:stretch>
        </p:blipFill>
        <p:spPr>
          <a:xfrm>
            <a:off x="323850" y="3206750"/>
            <a:ext cx="8424863" cy="2817813"/>
          </a:xfrm>
        </p:spPr>
      </p:pic>
      <p:pic>
        <p:nvPicPr>
          <p:cNvPr id="23555" name="Picture 4" descr="BAM File Example Header Sec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549400"/>
            <a:ext cx="8424863" cy="1262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6" name="TextBox 5"/>
          <p:cNvSpPr txBox="1">
            <a:spLocks noChangeArrowheads="1"/>
          </p:cNvSpPr>
          <p:nvPr/>
        </p:nvSpPr>
        <p:spPr bwMode="auto">
          <a:xfrm>
            <a:off x="250825" y="1196975"/>
            <a:ext cx="465613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header section (abbreviated)</a:t>
            </a:r>
          </a:p>
        </p:txBody>
      </p:sp>
      <p:sp>
        <p:nvSpPr>
          <p:cNvPr id="23557" name="TextBox 6"/>
          <p:cNvSpPr txBox="1">
            <a:spLocks noChangeArrowheads="1"/>
          </p:cNvSpPr>
          <p:nvPr/>
        </p:nvSpPr>
        <p:spPr bwMode="auto">
          <a:xfrm>
            <a:off x="246063" y="2852738"/>
            <a:ext cx="619601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alignment section (only 10 alignments shown)</a:t>
            </a:r>
          </a:p>
        </p:txBody>
      </p:sp>
    </p:spTree>
    <p:extLst>
      <p:ext uri="{BB962C8B-B14F-4D97-AF65-F5344CB8AC3E}">
        <p14:creationId xmlns:p14="http://schemas.microsoft.com/office/powerpoint/2010/main" val="869580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52400" y="-26988"/>
            <a:ext cx="8839200" cy="1143001"/>
          </a:xfrm>
        </p:spPr>
        <p:txBody>
          <a:bodyPr/>
          <a:lstStyle/>
          <a:p>
            <a:r>
              <a:rPr lang="en-US">
                <a:latin typeface="Calibri" charset="0"/>
                <a:ea typeface="ＭＳ Ｐゴシック" charset="0"/>
              </a:rPr>
              <a:t>Introduction to the SAM/BAM format</a:t>
            </a:r>
          </a:p>
        </p:txBody>
      </p:sp>
      <p:sp>
        <p:nvSpPr>
          <p:cNvPr id="28674" name="Content Placeholder 2"/>
          <p:cNvSpPr>
            <a:spLocks noGrp="1"/>
          </p:cNvSpPr>
          <p:nvPr>
            <p:ph idx="1"/>
          </p:nvPr>
        </p:nvSpPr>
        <p:spPr>
          <a:xfrm>
            <a:off x="152400" y="1412875"/>
            <a:ext cx="8839200" cy="4724400"/>
          </a:xfrm>
        </p:spPr>
        <p:txBody>
          <a:bodyPr>
            <a:normAutofit fontScale="85000" lnSpcReduction="20000"/>
          </a:bodyPr>
          <a:lstStyle/>
          <a:p>
            <a:pPr>
              <a:defRPr/>
            </a:pPr>
            <a:r>
              <a:rPr lang="en-US" dirty="0">
                <a:latin typeface="Calibri" charset="0"/>
                <a:ea typeface="ＭＳ Ｐゴシック" charset="0"/>
              </a:rPr>
              <a:t>The specification</a:t>
            </a:r>
          </a:p>
          <a:p>
            <a:pPr lvl="1">
              <a:defRPr/>
            </a:pPr>
            <a:r>
              <a:rPr lang="en-US" dirty="0">
                <a:latin typeface="Calibri" charset="0"/>
                <a:ea typeface="ＭＳ Ｐゴシック" charset="0"/>
                <a:hlinkClick r:id="rId2"/>
              </a:rPr>
              <a:t>http://samtools.sourceforge.net/SAM1.pdf</a:t>
            </a:r>
            <a:endParaRPr lang="en-US" dirty="0">
              <a:latin typeface="Calibri" charset="0"/>
              <a:ea typeface="ＭＳ Ｐゴシック" charset="0"/>
            </a:endParaRPr>
          </a:p>
          <a:p>
            <a:pPr>
              <a:defRPr/>
            </a:pPr>
            <a:r>
              <a:rPr lang="en-US" dirty="0">
                <a:latin typeface="Calibri" charset="0"/>
                <a:ea typeface="ＭＳ Ｐゴシック" charset="0"/>
              </a:rPr>
              <a:t>The SAM format consists of two sections:</a:t>
            </a:r>
          </a:p>
          <a:p>
            <a:pPr lvl="1">
              <a:defRPr/>
            </a:pPr>
            <a:r>
              <a:rPr lang="en-US" dirty="0">
                <a:latin typeface="Calibri" charset="0"/>
                <a:ea typeface="ＭＳ Ｐゴシック" charset="0"/>
              </a:rPr>
              <a:t>Header section</a:t>
            </a:r>
          </a:p>
          <a:p>
            <a:pPr lvl="2">
              <a:defRPr/>
            </a:pPr>
            <a:r>
              <a:rPr lang="en-US" dirty="0">
                <a:latin typeface="Calibri" charset="0"/>
                <a:ea typeface="ＭＳ Ｐゴシック" charset="0"/>
              </a:rPr>
              <a:t>Used to describe source of data, reference sequence, method of alignment, etc.</a:t>
            </a:r>
          </a:p>
          <a:p>
            <a:pPr lvl="1">
              <a:defRPr/>
            </a:pPr>
            <a:r>
              <a:rPr lang="en-US" dirty="0">
                <a:latin typeface="Calibri" charset="0"/>
                <a:ea typeface="ＭＳ Ｐゴシック" charset="0"/>
              </a:rPr>
              <a:t>Alignment section</a:t>
            </a:r>
          </a:p>
          <a:p>
            <a:pPr lvl="2">
              <a:defRPr/>
            </a:pPr>
            <a:r>
              <a:rPr lang="en-US" dirty="0">
                <a:latin typeface="Calibri" charset="0"/>
                <a:ea typeface="ＭＳ Ｐゴシック" charset="0"/>
              </a:rPr>
              <a:t>Used to describe the read, quality of the read, and nature alignment of the read to a region of the genome</a:t>
            </a:r>
          </a:p>
          <a:p>
            <a:pPr>
              <a:defRPr/>
            </a:pPr>
            <a:r>
              <a:rPr lang="en-US" dirty="0">
                <a:latin typeface="Calibri" charset="0"/>
                <a:ea typeface="ＭＳ Ｐゴシック" charset="0"/>
              </a:rPr>
              <a:t>BAM is a compressed version of SAM</a:t>
            </a:r>
          </a:p>
          <a:p>
            <a:pPr lvl="1">
              <a:defRPr/>
            </a:pPr>
            <a:r>
              <a:rPr lang="en-US" dirty="0">
                <a:latin typeface="Calibri" charset="0"/>
                <a:ea typeface="ＭＳ Ｐゴシック" charset="0"/>
              </a:rPr>
              <a:t>Compressed using lossless BGZF format</a:t>
            </a:r>
          </a:p>
          <a:p>
            <a:pPr lvl="1">
              <a:defRPr/>
            </a:pPr>
            <a:r>
              <a:rPr lang="en-US" dirty="0">
                <a:latin typeface="Calibri" charset="0"/>
                <a:ea typeface="ＭＳ Ｐゴシック" charset="0"/>
              </a:rPr>
              <a:t>Other BAM compression strategies are a subject of research.  See ‘CRAM’ format for example</a:t>
            </a:r>
          </a:p>
          <a:p>
            <a:pPr>
              <a:defRPr/>
            </a:pPr>
            <a:r>
              <a:rPr lang="en-US" dirty="0"/>
              <a:t>BAM files are usually ‘indexed’</a:t>
            </a:r>
          </a:p>
          <a:p>
            <a:pPr lvl="1">
              <a:defRPr/>
            </a:pPr>
            <a:r>
              <a:rPr lang="en-US" dirty="0"/>
              <a:t>A ‘.bai’ file will be found beside the ‘.bam’ file </a:t>
            </a:r>
          </a:p>
          <a:p>
            <a:pPr lvl="1">
              <a:defRPr/>
            </a:pPr>
            <a:r>
              <a:rPr lang="en-US" dirty="0"/>
              <a:t>Indexing aims to achieve fast retrieval of alignments overlapping a specified region without going through the whole alignments. BAM must be sorted by the reference ID and then the leftmost coordinate before indexing</a:t>
            </a:r>
          </a:p>
        </p:txBody>
      </p:sp>
    </p:spTree>
    <p:extLst>
      <p:ext uri="{BB962C8B-B14F-4D97-AF65-F5344CB8AC3E}">
        <p14:creationId xmlns:p14="http://schemas.microsoft.com/office/powerpoint/2010/main" val="395951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header section</a:t>
            </a:r>
          </a:p>
        </p:txBody>
      </p:sp>
      <p:sp>
        <p:nvSpPr>
          <p:cNvPr id="3" name="Content Placeholder 2"/>
          <p:cNvSpPr>
            <a:spLocks noGrp="1"/>
          </p:cNvSpPr>
          <p:nvPr>
            <p:ph idx="1"/>
          </p:nvPr>
        </p:nvSpPr>
        <p:spPr>
          <a:xfrm>
            <a:off x="152400" y="1268413"/>
            <a:ext cx="8839200" cy="4895850"/>
          </a:xfrm>
        </p:spPr>
        <p:txBody>
          <a:bodyPr>
            <a:normAutofit fontScale="85000" lnSpcReduction="20000"/>
          </a:bodyPr>
          <a:lstStyle/>
          <a:p>
            <a:pPr>
              <a:defRPr/>
            </a:pPr>
            <a:r>
              <a:rPr lang="en-US" dirty="0"/>
              <a:t>Used to describe source of data, reference sequence, method of alignment, etc.</a:t>
            </a:r>
          </a:p>
          <a:p>
            <a:pPr>
              <a:defRPr/>
            </a:pPr>
            <a:r>
              <a:rPr lang="en-US" dirty="0"/>
              <a:t>Each section begins with character ‘@’ followed by a two-letter record type code.  These are followed by two-letter tags and values </a:t>
            </a:r>
          </a:p>
          <a:p>
            <a:pPr lvl="1">
              <a:defRPr/>
            </a:pPr>
            <a:r>
              <a:rPr lang="en-US" dirty="0"/>
              <a:t>@HD  The header line</a:t>
            </a:r>
          </a:p>
          <a:p>
            <a:pPr lvl="2">
              <a:defRPr/>
            </a:pPr>
            <a:r>
              <a:rPr lang="en-US" dirty="0"/>
              <a:t>VN: format version</a:t>
            </a:r>
          </a:p>
          <a:p>
            <a:pPr lvl="2">
              <a:defRPr/>
            </a:pPr>
            <a:r>
              <a:rPr lang="en-US" dirty="0"/>
              <a:t>SO: Sorting order of alignments</a:t>
            </a:r>
          </a:p>
          <a:p>
            <a:pPr lvl="1">
              <a:defRPr/>
            </a:pPr>
            <a:r>
              <a:rPr lang="en-US" dirty="0"/>
              <a:t>@SQ  Reference sequence dictionary</a:t>
            </a:r>
          </a:p>
          <a:p>
            <a:pPr lvl="2">
              <a:defRPr/>
            </a:pPr>
            <a:r>
              <a:rPr lang="en-US" dirty="0"/>
              <a:t>SN: reference sequence name</a:t>
            </a:r>
          </a:p>
          <a:p>
            <a:pPr lvl="2">
              <a:defRPr/>
            </a:pPr>
            <a:r>
              <a:rPr lang="en-US" dirty="0"/>
              <a:t>LN: reference sequence length</a:t>
            </a:r>
          </a:p>
          <a:p>
            <a:pPr lvl="2">
              <a:defRPr/>
            </a:pPr>
            <a:r>
              <a:rPr lang="en-US" dirty="0"/>
              <a:t>SP: species</a:t>
            </a:r>
          </a:p>
          <a:p>
            <a:pPr lvl="1">
              <a:defRPr/>
            </a:pPr>
            <a:r>
              <a:rPr lang="en-US" dirty="0"/>
              <a:t>@RG  Read group</a:t>
            </a:r>
          </a:p>
          <a:p>
            <a:pPr lvl="2">
              <a:defRPr/>
            </a:pPr>
            <a:r>
              <a:rPr lang="en-US" dirty="0"/>
              <a:t>ID: read group identifier</a:t>
            </a:r>
          </a:p>
          <a:p>
            <a:pPr lvl="2">
              <a:defRPr/>
            </a:pPr>
            <a:r>
              <a:rPr lang="en-US" dirty="0"/>
              <a:t>CN: name of sequencing center</a:t>
            </a:r>
          </a:p>
          <a:p>
            <a:pPr lvl="2">
              <a:defRPr/>
            </a:pPr>
            <a:r>
              <a:rPr lang="en-US" dirty="0"/>
              <a:t>SM: sample name</a:t>
            </a:r>
          </a:p>
          <a:p>
            <a:pPr lvl="1">
              <a:defRPr/>
            </a:pPr>
            <a:r>
              <a:rPr lang="en-US" dirty="0"/>
              <a:t>@PG  Program</a:t>
            </a:r>
          </a:p>
          <a:p>
            <a:pPr lvl="2">
              <a:defRPr/>
            </a:pPr>
            <a:r>
              <a:rPr lang="en-US" dirty="0"/>
              <a:t>PN: program name</a:t>
            </a:r>
          </a:p>
          <a:p>
            <a:pPr lvl="2">
              <a:defRPr/>
            </a:pPr>
            <a:r>
              <a:rPr lang="en-US" dirty="0"/>
              <a:t>VN: program version</a:t>
            </a:r>
          </a:p>
        </p:txBody>
      </p:sp>
    </p:spTree>
    <p:extLst>
      <p:ext uri="{BB962C8B-B14F-4D97-AF65-F5344CB8AC3E}">
        <p14:creationId xmlns:p14="http://schemas.microsoft.com/office/powerpoint/2010/main" val="2688074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alignment section</a:t>
            </a:r>
          </a:p>
        </p:txBody>
      </p:sp>
      <p:sp>
        <p:nvSpPr>
          <p:cNvPr id="3" name="Content Placeholder 2"/>
          <p:cNvSpPr>
            <a:spLocks noGrp="1"/>
          </p:cNvSpPr>
          <p:nvPr>
            <p:ph idx="1"/>
          </p:nvPr>
        </p:nvSpPr>
        <p:spPr>
          <a:xfrm>
            <a:off x="152400" y="4062413"/>
            <a:ext cx="8839200" cy="2103437"/>
          </a:xfrm>
        </p:spPr>
        <p:txBody>
          <a:bodyPr>
            <a:normAutofit fontScale="32500" lnSpcReduction="20000"/>
          </a:bodyPr>
          <a:lstStyle/>
          <a:p>
            <a:pPr marL="0" indent="0">
              <a:buFont typeface="Arial" charset="0"/>
              <a:buNone/>
              <a:defRPr/>
            </a:pPr>
            <a:r>
              <a:rPr lang="en-US" sz="4300" b="1" dirty="0">
                <a:latin typeface="Courier New"/>
                <a:cs typeface="Courier New"/>
              </a:rPr>
              <a:t>Example values</a:t>
            </a:r>
          </a:p>
          <a:p>
            <a:pPr marL="514350" indent="-514350">
              <a:buFont typeface="Wingdings" charset="2"/>
              <a:buAutoNum type="arabicPlain"/>
              <a:defRPr/>
            </a:pPr>
            <a:endParaRPr lang="en-US" dirty="0">
              <a:latin typeface="Courier New"/>
              <a:cs typeface="Courier New"/>
            </a:endParaRPr>
          </a:p>
          <a:p>
            <a:pPr marL="514350" indent="-514350">
              <a:buFont typeface="Wingdings" charset="2"/>
              <a:buAutoNum type="arabicPlain"/>
              <a:defRPr/>
            </a:pPr>
            <a:r>
              <a:rPr lang="en-US" dirty="0">
                <a:latin typeface="Courier New"/>
                <a:cs typeface="Courier New"/>
              </a:rPr>
              <a:t>QNAME  e.g.  HWI-ST495_129147882:1:2302:10269:12362 (QNAME)</a:t>
            </a:r>
          </a:p>
          <a:p>
            <a:pPr marL="514350" indent="-514350">
              <a:buFont typeface="Wingdings" charset="2"/>
              <a:buAutoNum type="arabicPlain"/>
              <a:defRPr/>
            </a:pPr>
            <a:r>
              <a:rPr lang="en-US" dirty="0">
                <a:latin typeface="Courier New"/>
                <a:cs typeface="Courier New"/>
              </a:rPr>
              <a:t>FLAG   e.g.  99</a:t>
            </a:r>
          </a:p>
          <a:p>
            <a:pPr marL="514350" indent="-514350">
              <a:buFont typeface="Wingdings" charset="2"/>
              <a:buAutoNum type="arabicPlain"/>
              <a:defRPr/>
            </a:pPr>
            <a:r>
              <a:rPr lang="en-US" dirty="0">
                <a:latin typeface="Courier New"/>
                <a:cs typeface="Courier New"/>
              </a:rPr>
              <a:t>RNAME  e.g.  1</a:t>
            </a:r>
          </a:p>
          <a:p>
            <a:pPr marL="514350" indent="-514350">
              <a:buFont typeface="Wingdings" charset="2"/>
              <a:buAutoNum type="arabicPlain"/>
              <a:defRPr/>
            </a:pPr>
            <a:r>
              <a:rPr lang="en-US" dirty="0">
                <a:latin typeface="Courier New"/>
                <a:cs typeface="Courier New"/>
              </a:rPr>
              <a:t>POS    e.g.  11623</a:t>
            </a:r>
          </a:p>
          <a:p>
            <a:pPr marL="514350" indent="-514350">
              <a:buFont typeface="Wingdings" charset="2"/>
              <a:buAutoNum type="arabicPlain"/>
              <a:defRPr/>
            </a:pPr>
            <a:r>
              <a:rPr lang="en-US" dirty="0">
                <a:latin typeface="Courier New"/>
                <a:cs typeface="Courier New"/>
              </a:rPr>
              <a:t>MAPQ   e.g.  3</a:t>
            </a:r>
          </a:p>
          <a:p>
            <a:pPr marL="514350" indent="-514350">
              <a:buFont typeface="Wingdings" charset="2"/>
              <a:buAutoNum type="arabicPlain"/>
              <a:defRPr/>
            </a:pPr>
            <a:r>
              <a:rPr lang="en-US" dirty="0">
                <a:latin typeface="Courier New"/>
                <a:cs typeface="Courier New"/>
              </a:rPr>
              <a:t>CIGAR  e.g.  100M</a:t>
            </a:r>
          </a:p>
          <a:p>
            <a:pPr marL="514350" indent="-514350">
              <a:buFont typeface="Wingdings" charset="2"/>
              <a:buAutoNum type="arabicPlain"/>
              <a:defRPr/>
            </a:pPr>
            <a:r>
              <a:rPr lang="en-US" dirty="0">
                <a:latin typeface="Courier New"/>
                <a:cs typeface="Courier New"/>
              </a:rPr>
              <a:t>RNEXT  e.g.  = </a:t>
            </a:r>
          </a:p>
          <a:p>
            <a:pPr marL="514350" indent="-514350">
              <a:buFont typeface="Wingdings" charset="2"/>
              <a:buAutoNum type="arabicPlain"/>
              <a:defRPr/>
            </a:pPr>
            <a:r>
              <a:rPr lang="en-US" dirty="0">
                <a:latin typeface="Courier New"/>
                <a:cs typeface="Courier New"/>
              </a:rPr>
              <a:t>PNEXT  e.g.  11740</a:t>
            </a:r>
          </a:p>
          <a:p>
            <a:pPr marL="514350" indent="-514350">
              <a:buFont typeface="Wingdings" charset="2"/>
              <a:buAutoNum type="arabicPlain"/>
              <a:defRPr/>
            </a:pPr>
            <a:r>
              <a:rPr lang="en-US" dirty="0">
                <a:latin typeface="Courier New"/>
                <a:cs typeface="Courier New"/>
              </a:rPr>
              <a:t>TLEN   e.g.  217</a:t>
            </a:r>
          </a:p>
          <a:p>
            <a:pPr marL="514350" indent="-514350">
              <a:buFont typeface="Wingdings" charset="2"/>
              <a:buAutoNum type="arabicPlain"/>
              <a:defRPr/>
            </a:pPr>
            <a:r>
              <a:rPr lang="en-US" dirty="0">
                <a:latin typeface="Courier New"/>
                <a:cs typeface="Courier New"/>
              </a:rPr>
              <a:t>SEQ    e.g.  CCTGTTTCTCCACAAAGTGTTTACTTTTGGATTTTTGCCAGTCTAACAGGTGAAGCCCTGGAGATTCTTATTAGTGATTTGGGCTGGGGCCTGGCCATGT</a:t>
            </a:r>
          </a:p>
          <a:p>
            <a:pPr marL="514350" indent="-514350">
              <a:buFont typeface="Wingdings" charset="2"/>
              <a:buAutoNum type="arabicPlain"/>
              <a:defRPr/>
            </a:pPr>
            <a:r>
              <a:rPr lang="en-US" dirty="0">
                <a:latin typeface="Courier New"/>
                <a:cs typeface="Courier New"/>
              </a:rPr>
              <a:t>QUAL   e.g.  CCCFFFFFHHHHHJJIJFIJJJJJJJJJJJHIJJJJJJJIJJJJJGGHIJHIJJJJJJJJJGHGGIJJJJJJIJEEHHHHFFFFCDCDDDDDDDB@ACDD</a:t>
            </a:r>
          </a:p>
        </p:txBody>
      </p:sp>
      <p:pic>
        <p:nvPicPr>
          <p:cNvPr id="26627" name="Picture 3" descr="BAM Alignment Section Colum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063625"/>
            <a:ext cx="8170862" cy="271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5-Point Star 4"/>
          <p:cNvSpPr/>
          <p:nvPr/>
        </p:nvSpPr>
        <p:spPr>
          <a:xfrm>
            <a:off x="611188" y="1541463"/>
            <a:ext cx="144462" cy="144462"/>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
        <p:nvSpPr>
          <p:cNvPr id="6" name="5-Point Star 5"/>
          <p:cNvSpPr/>
          <p:nvPr/>
        </p:nvSpPr>
        <p:spPr>
          <a:xfrm>
            <a:off x="611188" y="2406650"/>
            <a:ext cx="144462" cy="142875"/>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650903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26988"/>
            <a:ext cx="8839200" cy="1143001"/>
          </a:xfrm>
        </p:spPr>
        <p:txBody>
          <a:bodyPr/>
          <a:lstStyle/>
          <a:p>
            <a:r>
              <a:rPr lang="en-US" dirty="0">
                <a:latin typeface="Calibri" charset="0"/>
                <a:ea typeface="ＭＳ Ｐゴシック" charset="0"/>
              </a:rPr>
              <a:t>SAM/BAM flags explained</a:t>
            </a:r>
          </a:p>
        </p:txBody>
      </p:sp>
      <p:sp>
        <p:nvSpPr>
          <p:cNvPr id="3" name="Content Placeholder 2"/>
          <p:cNvSpPr>
            <a:spLocks noGrp="1"/>
          </p:cNvSpPr>
          <p:nvPr>
            <p:ph idx="1"/>
          </p:nvPr>
        </p:nvSpPr>
        <p:spPr>
          <a:xfrm>
            <a:off x="152400" y="1052513"/>
            <a:ext cx="8839200" cy="1798637"/>
          </a:xfrm>
        </p:spPr>
        <p:txBody>
          <a:bodyPr>
            <a:normAutofit fontScale="70000" lnSpcReduction="20000"/>
          </a:bodyPr>
          <a:lstStyle/>
          <a:p>
            <a:pPr>
              <a:defRPr/>
            </a:pPr>
            <a:r>
              <a:rPr lang="en-US" dirty="0">
                <a:hlinkClick r:id="rId2"/>
              </a:rPr>
              <a:t>http://broadinstitute.github.io/picard/explain-flags.html</a:t>
            </a:r>
            <a:endParaRPr lang="en-US" dirty="0"/>
          </a:p>
          <a:p>
            <a:pPr>
              <a:defRPr/>
            </a:pPr>
            <a:r>
              <a:rPr lang="en-US" dirty="0"/>
              <a:t>12 bitwise flags describing the alignment</a:t>
            </a:r>
          </a:p>
          <a:p>
            <a:pPr>
              <a:defRPr/>
            </a:pPr>
            <a:r>
              <a:rPr lang="en-US" dirty="0"/>
              <a:t>These flags are stored as a binary string of length 11 instead of 11 columns of data</a:t>
            </a:r>
          </a:p>
          <a:p>
            <a:pPr>
              <a:defRPr/>
            </a:pPr>
            <a:r>
              <a:rPr lang="en-US" dirty="0"/>
              <a:t>Value of ‘1’ indicates the flag is set.  e.g. 00100000000</a:t>
            </a:r>
          </a:p>
          <a:p>
            <a:pPr>
              <a:defRPr/>
            </a:pPr>
            <a:r>
              <a:rPr lang="en-US" dirty="0"/>
              <a:t>All combinations can be represented as a number from 1 to 2048 (i.e. 2</a:t>
            </a:r>
            <a:r>
              <a:rPr lang="en-US" baseline="30000" dirty="0"/>
              <a:t>11</a:t>
            </a:r>
            <a:r>
              <a:rPr lang="en-US" dirty="0"/>
              <a:t>-1).  This number is used in the BAM/SAM file.  You can specify ‘required’ or ‘filter’ flags in samtools view using the ‘-f’ and ‘-F’ options respectively  </a:t>
            </a:r>
          </a:p>
        </p:txBody>
      </p:sp>
      <p:sp>
        <p:nvSpPr>
          <p:cNvPr id="27652" name="TextBox 4"/>
          <p:cNvSpPr txBox="1">
            <a:spLocks noChangeArrowheads="1"/>
          </p:cNvSpPr>
          <p:nvPr/>
        </p:nvSpPr>
        <p:spPr bwMode="auto">
          <a:xfrm>
            <a:off x="250825" y="6131643"/>
            <a:ext cx="8424863"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Note that to maximize confusion, each bit is described in the SAM specification using its hexadecimal representation (i.e., '0x10' = 16 and '0x40' = 64).</a:t>
            </a:r>
          </a:p>
        </p:txBody>
      </p:sp>
      <p:pic>
        <p:nvPicPr>
          <p:cNvPr id="4" name="Picture 3" descr="Screen Shot 2015-11-16 at 1.15.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921367"/>
            <a:ext cx="7884368" cy="3168777"/>
          </a:xfrm>
          <a:prstGeom prst="rect">
            <a:avLst/>
          </a:prstGeom>
        </p:spPr>
      </p:pic>
    </p:spTree>
    <p:extLst>
      <p:ext uri="{BB962C8B-B14F-4D97-AF65-F5344CB8AC3E}">
        <p14:creationId xmlns:p14="http://schemas.microsoft.com/office/powerpoint/2010/main" val="2946749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100013"/>
            <a:ext cx="8839200" cy="1143001"/>
          </a:xfrm>
        </p:spPr>
        <p:txBody>
          <a:bodyPr/>
          <a:lstStyle/>
          <a:p>
            <a:r>
              <a:rPr lang="en-US">
                <a:latin typeface="Calibri" charset="0"/>
                <a:ea typeface="ＭＳ Ｐゴシック" charset="0"/>
              </a:rPr>
              <a:t>CIGAR strings explained</a:t>
            </a:r>
          </a:p>
        </p:txBody>
      </p:sp>
      <p:sp>
        <p:nvSpPr>
          <p:cNvPr id="3" name="Content Placeholder 2"/>
          <p:cNvSpPr>
            <a:spLocks noGrp="1"/>
          </p:cNvSpPr>
          <p:nvPr>
            <p:ph idx="1"/>
          </p:nvPr>
        </p:nvSpPr>
        <p:spPr>
          <a:xfrm>
            <a:off x="179388" y="4508500"/>
            <a:ext cx="8839200" cy="1728788"/>
          </a:xfrm>
        </p:spPr>
        <p:txBody>
          <a:bodyPr>
            <a:normAutofit fontScale="77500" lnSpcReduction="20000"/>
          </a:bodyPr>
          <a:lstStyle/>
          <a:p>
            <a:pPr>
              <a:defRPr/>
            </a:pPr>
            <a:r>
              <a:rPr lang="en-US" dirty="0"/>
              <a:t>The CIGAR string is a sequence of base lengths and associated ‘operations’ that are used to indicate which bases align to the reference (either a match or mismatch), are deleted, are inserted, represent introns, etc.</a:t>
            </a:r>
          </a:p>
          <a:p>
            <a:pPr>
              <a:defRPr/>
            </a:pPr>
            <a:r>
              <a:rPr lang="en-US" dirty="0"/>
              <a:t>e.g. 81M859N19M</a:t>
            </a:r>
          </a:p>
          <a:p>
            <a:pPr lvl="1">
              <a:defRPr/>
            </a:pPr>
            <a:r>
              <a:rPr lang="en-US" dirty="0"/>
              <a:t>A 100 bp read consists of:  81 bases of alignment to reference, 859 bases skipped (an intron), 19 bases of alignment</a:t>
            </a:r>
          </a:p>
        </p:txBody>
      </p:sp>
      <p:pic>
        <p:nvPicPr>
          <p:cNvPr id="28675" name="Picture 4" descr="CIGAR operatio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7300"/>
            <a:ext cx="8208962" cy="306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566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of module 1</a:t>
            </a:r>
          </a:p>
        </p:txBody>
      </p:sp>
      <p:sp>
        <p:nvSpPr>
          <p:cNvPr id="3" name="Content Placeholder 2"/>
          <p:cNvSpPr>
            <a:spLocks noGrp="1"/>
          </p:cNvSpPr>
          <p:nvPr>
            <p:ph idx="1"/>
          </p:nvPr>
        </p:nvSpPr>
        <p:spPr/>
        <p:txBody>
          <a:bodyPr>
            <a:normAutofit/>
          </a:bodyPr>
          <a:lstStyle/>
          <a:p>
            <a:r>
              <a:rPr lang="en-US" b="1" dirty="0"/>
              <a:t>Introduction to genomic data visualization and interpretation</a:t>
            </a:r>
          </a:p>
          <a:p>
            <a:pPr lvl="1"/>
            <a:endParaRPr lang="en-US" dirty="0"/>
          </a:p>
          <a:p>
            <a:r>
              <a:rPr lang="en-US" dirty="0"/>
              <a:t>Introduction</a:t>
            </a:r>
          </a:p>
          <a:p>
            <a:r>
              <a:rPr lang="en-US" dirty="0"/>
              <a:t>‘</a:t>
            </a:r>
            <a:r>
              <a:rPr lang="en-US" dirty="0" err="1"/>
              <a:t>Omics</a:t>
            </a:r>
            <a:r>
              <a:rPr lang="en-US" dirty="0"/>
              <a:t> technologies</a:t>
            </a:r>
          </a:p>
          <a:p>
            <a:r>
              <a:rPr lang="en-US" dirty="0"/>
              <a:t>Common genomic file formats</a:t>
            </a:r>
          </a:p>
          <a:p>
            <a:r>
              <a:rPr lang="en-US" dirty="0"/>
              <a:t>Common problems</a:t>
            </a:r>
          </a:p>
          <a:p>
            <a:r>
              <a:rPr lang="en-US" dirty="0"/>
              <a:t>Genome browsers</a:t>
            </a:r>
          </a:p>
          <a:p>
            <a:r>
              <a:rPr lang="en-US" dirty="0"/>
              <a:t>Fundamentals of data visualization</a:t>
            </a:r>
          </a:p>
          <a:p>
            <a:r>
              <a:rPr lang="en-US" dirty="0"/>
              <a:t>Best practices in visualization</a:t>
            </a:r>
          </a:p>
          <a:p>
            <a:r>
              <a:rPr lang="en-US" dirty="0"/>
              <a:t>Examples of visualization in R</a:t>
            </a:r>
          </a:p>
        </p:txBody>
      </p:sp>
    </p:spTree>
    <p:extLst>
      <p:ext uri="{BB962C8B-B14F-4D97-AF65-F5344CB8AC3E}">
        <p14:creationId xmlns:p14="http://schemas.microsoft.com/office/powerpoint/2010/main" val="426510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257300" y="0"/>
            <a:ext cx="6629400" cy="857251"/>
          </a:xfrm>
        </p:spPr>
        <p:txBody>
          <a:bodyPr>
            <a:normAutofit/>
          </a:bodyPr>
          <a:lstStyle/>
          <a:p>
            <a:pPr algn="ctr"/>
            <a:r>
              <a:rPr lang="en-US" b="1" dirty="0">
                <a:latin typeface="Calibri" charset="0"/>
                <a:ea typeface="ＭＳ Ｐゴシック" charset="0"/>
              </a:rPr>
              <a:t>CRAM files</a:t>
            </a:r>
          </a:p>
        </p:txBody>
      </p:sp>
      <p:sp>
        <p:nvSpPr>
          <p:cNvPr id="28674" name="Content Placeholder 2"/>
          <p:cNvSpPr>
            <a:spLocks noGrp="1"/>
          </p:cNvSpPr>
          <p:nvPr>
            <p:ph idx="1"/>
          </p:nvPr>
        </p:nvSpPr>
        <p:spPr>
          <a:xfrm>
            <a:off x="320500" y="1694260"/>
            <a:ext cx="4804201" cy="3765947"/>
          </a:xfrm>
        </p:spPr>
        <p:txBody>
          <a:bodyPr>
            <a:normAutofit fontScale="85000" lnSpcReduction="20000"/>
          </a:bodyPr>
          <a:lstStyle/>
          <a:p>
            <a:pPr>
              <a:defRPr/>
            </a:pPr>
            <a:r>
              <a:rPr lang="en-US" dirty="0">
                <a:latin typeface="Calibri" panose="020F0502020204030204" pitchFamily="34" charset="0"/>
                <a:ea typeface="ＭＳ Ｐゴシック" charset="0"/>
                <a:cs typeface="Calibri" panose="020F0502020204030204" pitchFamily="34" charset="0"/>
              </a:rPr>
              <a:t>CRAM is an ultra-compressed version of a BAM file</a:t>
            </a:r>
          </a:p>
          <a:p>
            <a:pPr lvl="1">
              <a:defRPr/>
            </a:pPr>
            <a:r>
              <a:rPr lang="en-US" dirty="0">
                <a:latin typeface="Calibri" panose="020F0502020204030204" pitchFamily="34" charset="0"/>
                <a:ea typeface="ＭＳ Ｐゴシック" charset="0"/>
                <a:cs typeface="Calibri" panose="020F0502020204030204" pitchFamily="34" charset="0"/>
              </a:rPr>
              <a:t>Usually between 30-60% smaller than the corresponding BAM</a:t>
            </a:r>
          </a:p>
          <a:p>
            <a:pPr lvl="1">
              <a:defRPr/>
            </a:pPr>
            <a:endParaRPr lang="en-US" dirty="0">
              <a:latin typeface="Calibri" panose="020F0502020204030204" pitchFamily="34" charset="0"/>
              <a:ea typeface="ＭＳ Ｐゴシック" charset="0"/>
              <a:cs typeface="Calibri" panose="020F0502020204030204" pitchFamily="34" charset="0"/>
            </a:endParaRPr>
          </a:p>
          <a:p>
            <a:pPr>
              <a:defRPr/>
            </a:pPr>
            <a:r>
              <a:rPr lang="en-US" dirty="0">
                <a:latin typeface="Calibri" panose="020F0502020204030204" pitchFamily="34" charset="0"/>
                <a:ea typeface="ＭＳ Ｐゴシック" charset="0"/>
                <a:cs typeface="Calibri" panose="020F0502020204030204" pitchFamily="34" charset="0"/>
              </a:rPr>
              <a:t>Stores “diffs” from the reference genome </a:t>
            </a:r>
          </a:p>
          <a:p>
            <a:pPr lvl="1">
              <a:defRPr/>
            </a:pPr>
            <a:r>
              <a:rPr lang="en-US" dirty="0">
                <a:latin typeface="Calibri" panose="020F0502020204030204" pitchFamily="34" charset="0"/>
                <a:ea typeface="ＭＳ Ｐゴシック" charset="0"/>
                <a:cs typeface="Calibri" panose="020F0502020204030204" pitchFamily="34" charset="0"/>
              </a:rPr>
              <a:t>requires the matching reference genome to restore original data!</a:t>
            </a:r>
          </a:p>
          <a:p>
            <a:pPr lvl="1">
              <a:defRPr/>
            </a:pPr>
            <a:endParaRPr lang="en-US" dirty="0">
              <a:latin typeface="Calibri" panose="020F0502020204030204" pitchFamily="34" charset="0"/>
              <a:ea typeface="ＭＳ Ｐゴシック" charset="0"/>
              <a:cs typeface="Calibri" panose="020F0502020204030204" pitchFamily="34" charset="0"/>
            </a:endParaRPr>
          </a:p>
          <a:p>
            <a:pPr>
              <a:defRPr/>
            </a:pPr>
            <a:r>
              <a:rPr lang="en-US" dirty="0">
                <a:latin typeface="Calibri" panose="020F0502020204030204" pitchFamily="34" charset="0"/>
                <a:ea typeface="ＭＳ Ｐゴシック" charset="0"/>
                <a:cs typeface="Calibri" panose="020F0502020204030204" pitchFamily="34" charset="0"/>
              </a:rPr>
              <a:t>Base quality binning may be used as well</a:t>
            </a:r>
          </a:p>
          <a:p>
            <a:pPr>
              <a:defRPr/>
            </a:pPr>
            <a:endParaRPr lang="en-US" dirty="0">
              <a:latin typeface="Calibri" panose="020F0502020204030204" pitchFamily="34" charset="0"/>
              <a:ea typeface="ＭＳ Ｐゴシック" charset="0"/>
              <a:cs typeface="Calibri" panose="020F0502020204030204" pitchFamily="34" charset="0"/>
            </a:endParaRPr>
          </a:p>
          <a:p>
            <a:pPr>
              <a:defRPr/>
            </a:pPr>
            <a:r>
              <a:rPr lang="en-US" dirty="0">
                <a:latin typeface="Calibri" panose="020F0502020204030204" pitchFamily="34" charset="0"/>
                <a:ea typeface="ＭＳ Ｐゴシック" charset="0"/>
                <a:cs typeface="Calibri" panose="020F0502020204030204" pitchFamily="34" charset="0"/>
              </a:rPr>
              <a:t>Some tools still require conversion back to bam</a:t>
            </a:r>
          </a:p>
          <a:p>
            <a:pPr lvl="1">
              <a:defRPr/>
            </a:pPr>
            <a:endParaRPr lang="en-US" dirty="0">
              <a:latin typeface="Calibri" panose="020F0502020204030204" pitchFamily="34" charset="0"/>
              <a:ea typeface="ＭＳ Ｐゴシック" charset="0"/>
              <a:cs typeface="Calibri" panose="020F0502020204030204" pitchFamily="34" charset="0"/>
            </a:endParaRPr>
          </a:p>
        </p:txBody>
      </p:sp>
      <p:pic>
        <p:nvPicPr>
          <p:cNvPr id="3" name="Picture 2">
            <a:extLst>
              <a:ext uri="{FF2B5EF4-FFF2-40B4-BE49-F238E27FC236}">
                <a16:creationId xmlns:a16="http://schemas.microsoft.com/office/drawing/2014/main" id="{E45101BB-88E9-BF42-96BB-482587C21F3A}"/>
              </a:ext>
            </a:extLst>
          </p:cNvPr>
          <p:cNvPicPr>
            <a:picLocks noChangeAspect="1"/>
          </p:cNvPicPr>
          <p:nvPr/>
        </p:nvPicPr>
        <p:blipFill>
          <a:blip r:embed="rId2"/>
          <a:stretch>
            <a:fillRect/>
          </a:stretch>
        </p:blipFill>
        <p:spPr>
          <a:xfrm>
            <a:off x="5286626" y="1849636"/>
            <a:ext cx="3612544" cy="3071813"/>
          </a:xfrm>
          <a:prstGeom prst="rect">
            <a:avLst/>
          </a:prstGeom>
        </p:spPr>
      </p:pic>
    </p:spTree>
    <p:extLst>
      <p:ext uri="{BB962C8B-B14F-4D97-AF65-F5344CB8AC3E}">
        <p14:creationId xmlns:p14="http://schemas.microsoft.com/office/powerpoint/2010/main" val="2993488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52400" y="-17463"/>
            <a:ext cx="8839200" cy="1143001"/>
          </a:xfrm>
        </p:spPr>
        <p:txBody>
          <a:bodyPr/>
          <a:lstStyle/>
          <a:p>
            <a:r>
              <a:rPr lang="en-US">
                <a:latin typeface="Calibri" charset="0"/>
                <a:ea typeface="ＭＳ Ｐゴシック" charset="0"/>
              </a:rPr>
              <a:t>Introduction to the BED format</a:t>
            </a:r>
          </a:p>
        </p:txBody>
      </p:sp>
      <p:sp>
        <p:nvSpPr>
          <p:cNvPr id="28674" name="Content Placeholder 2"/>
          <p:cNvSpPr>
            <a:spLocks noGrp="1"/>
          </p:cNvSpPr>
          <p:nvPr>
            <p:ph idx="1"/>
          </p:nvPr>
        </p:nvSpPr>
        <p:spPr>
          <a:xfrm>
            <a:off x="152400" y="1600200"/>
            <a:ext cx="8839200" cy="4421188"/>
          </a:xfrm>
        </p:spPr>
        <p:txBody>
          <a:bodyPr>
            <a:normAutofit/>
          </a:bodyPr>
          <a:lstStyle/>
          <a:p>
            <a:pPr>
              <a:defRPr/>
            </a:pPr>
            <a:r>
              <a:rPr lang="en-US" dirty="0">
                <a:latin typeface="Calibri" charset="0"/>
                <a:ea typeface="ＭＳ Ｐゴシック" charset="0"/>
              </a:rPr>
              <a:t>When working with BAM files, it is very common to want to examine a focused subset of the reference genome</a:t>
            </a:r>
          </a:p>
          <a:p>
            <a:pPr lvl="1">
              <a:defRPr/>
            </a:pPr>
            <a:r>
              <a:rPr lang="en-US" dirty="0">
                <a:latin typeface="Calibri" charset="0"/>
                <a:ea typeface="ＭＳ Ｐゴシック" charset="0"/>
              </a:rPr>
              <a:t>e.g. the exons of a gene</a:t>
            </a:r>
          </a:p>
          <a:p>
            <a:pPr>
              <a:defRPr/>
            </a:pPr>
            <a:r>
              <a:rPr lang="en-US" dirty="0">
                <a:latin typeface="Calibri" charset="0"/>
                <a:ea typeface="ＭＳ Ｐゴシック" charset="0"/>
              </a:rPr>
              <a:t>These subsets are commonly specified in ‘BED’ files</a:t>
            </a:r>
          </a:p>
          <a:p>
            <a:pPr lvl="1">
              <a:defRPr/>
            </a:pPr>
            <a:r>
              <a:rPr lang="en-US" dirty="0">
                <a:latin typeface="Calibri" charset="0"/>
                <a:ea typeface="ＭＳ Ｐゴシック" charset="0"/>
                <a:hlinkClick r:id="rId2"/>
              </a:rPr>
              <a:t>https://genome.ucsc.edu/FAQ/FAQformat.html#format1</a:t>
            </a:r>
            <a:endParaRPr lang="en-US" dirty="0">
              <a:latin typeface="Calibri" charset="0"/>
              <a:ea typeface="ＭＳ Ｐゴシック" charset="0"/>
            </a:endParaRPr>
          </a:p>
          <a:p>
            <a:pPr>
              <a:defRPr/>
            </a:pPr>
            <a:r>
              <a:rPr lang="en-US" dirty="0">
                <a:latin typeface="Calibri" charset="0"/>
                <a:ea typeface="ＭＳ Ｐゴシック" charset="0"/>
              </a:rPr>
              <a:t>Many BAM manipulation tools accept regions of interest in BED format</a:t>
            </a:r>
          </a:p>
          <a:p>
            <a:pPr>
              <a:defRPr/>
            </a:pPr>
            <a:r>
              <a:rPr lang="en-US" dirty="0">
                <a:latin typeface="Calibri" charset="0"/>
                <a:ea typeface="ＭＳ Ｐゴシック" charset="0"/>
              </a:rPr>
              <a:t>Basic BED format (tab separated):</a:t>
            </a:r>
          </a:p>
          <a:p>
            <a:pPr lvl="1">
              <a:defRPr/>
            </a:pPr>
            <a:r>
              <a:rPr lang="en-US" dirty="0">
                <a:latin typeface="Calibri" charset="0"/>
                <a:ea typeface="ＭＳ Ｐゴシック" charset="0"/>
              </a:rPr>
              <a:t>Chromosome name, start position, end position</a:t>
            </a:r>
          </a:p>
          <a:p>
            <a:pPr lvl="1">
              <a:defRPr/>
            </a:pPr>
            <a:r>
              <a:rPr lang="en-US" dirty="0">
                <a:latin typeface="Calibri" charset="0"/>
                <a:ea typeface="ＭＳ Ｐゴシック" charset="0"/>
              </a:rPr>
              <a:t>Coordinates in BED format are 0 based</a:t>
            </a:r>
          </a:p>
        </p:txBody>
      </p:sp>
    </p:spTree>
    <p:extLst>
      <p:ext uri="{BB962C8B-B14F-4D97-AF65-F5344CB8AC3E}">
        <p14:creationId xmlns:p14="http://schemas.microsoft.com/office/powerpoint/2010/main" val="2653368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6988"/>
            <a:ext cx="8839200" cy="1143001"/>
          </a:xfrm>
        </p:spPr>
        <p:txBody>
          <a:bodyPr/>
          <a:lstStyle/>
          <a:p>
            <a:r>
              <a:rPr lang="en-US" dirty="0">
                <a:latin typeface="Calibri" charset="0"/>
                <a:ea typeface="ＭＳ Ｐゴシック" charset="0"/>
              </a:rPr>
              <a:t>Manipulation of alignment, region and variant files</a:t>
            </a:r>
          </a:p>
        </p:txBody>
      </p:sp>
      <p:sp>
        <p:nvSpPr>
          <p:cNvPr id="30722" name="Content Placeholder 2"/>
          <p:cNvSpPr>
            <a:spLocks noGrp="1"/>
          </p:cNvSpPr>
          <p:nvPr>
            <p:ph idx="1"/>
          </p:nvPr>
        </p:nvSpPr>
        <p:spPr>
          <a:xfrm>
            <a:off x="152400" y="1412875"/>
            <a:ext cx="8839200" cy="4724400"/>
          </a:xfrm>
        </p:spPr>
        <p:txBody>
          <a:bodyPr/>
          <a:lstStyle/>
          <a:p>
            <a:r>
              <a:rPr lang="en-US" dirty="0">
                <a:latin typeface="Calibri" charset="0"/>
                <a:ea typeface="ＭＳ Ｐゴシック" charset="0"/>
              </a:rPr>
              <a:t>Several tools are used ubiquitously in sequence analysis to manipulate these files</a:t>
            </a:r>
          </a:p>
          <a:p>
            <a:r>
              <a:rPr lang="en-US" dirty="0">
                <a:latin typeface="Calibri" charset="0"/>
                <a:ea typeface="ＭＳ Ｐゴシック" charset="0"/>
              </a:rPr>
              <a:t>SAM/BAM files</a:t>
            </a:r>
          </a:p>
          <a:p>
            <a:pPr lvl="1"/>
            <a:r>
              <a:rPr lang="en-US" dirty="0" err="1">
                <a:latin typeface="Calibri" charset="0"/>
                <a:ea typeface="ＭＳ Ｐゴシック" charset="0"/>
              </a:rPr>
              <a:t>samtools</a:t>
            </a:r>
            <a:endParaRPr lang="en-US" dirty="0">
              <a:latin typeface="Calibri" charset="0"/>
              <a:ea typeface="ＭＳ Ｐゴシック" charset="0"/>
            </a:endParaRPr>
          </a:p>
          <a:p>
            <a:pPr lvl="1"/>
            <a:r>
              <a:rPr lang="en-US" dirty="0" err="1">
                <a:latin typeface="Calibri" charset="0"/>
                <a:ea typeface="ＭＳ Ｐゴシック" charset="0"/>
              </a:rPr>
              <a:t>bamtools</a:t>
            </a:r>
            <a:endParaRPr lang="en-US" dirty="0">
              <a:latin typeface="Calibri" charset="0"/>
              <a:ea typeface="ＭＳ Ｐゴシック" charset="0"/>
            </a:endParaRPr>
          </a:p>
          <a:p>
            <a:pPr lvl="1"/>
            <a:r>
              <a:rPr lang="en-US" dirty="0" err="1">
                <a:latin typeface="Calibri" charset="0"/>
                <a:ea typeface="ＭＳ Ｐゴシック" charset="0"/>
              </a:rPr>
              <a:t>picard</a:t>
            </a:r>
            <a:endParaRPr lang="en-US" dirty="0">
              <a:latin typeface="Calibri" charset="0"/>
              <a:ea typeface="ＭＳ Ｐゴシック" charset="0"/>
            </a:endParaRPr>
          </a:p>
          <a:p>
            <a:r>
              <a:rPr lang="en-US" dirty="0">
                <a:latin typeface="Calibri" charset="0"/>
                <a:ea typeface="ＭＳ Ｐゴシック" charset="0"/>
              </a:rPr>
              <a:t>BED files</a:t>
            </a:r>
          </a:p>
          <a:p>
            <a:pPr lvl="1"/>
            <a:r>
              <a:rPr lang="en-US" dirty="0" err="1">
                <a:latin typeface="Calibri" charset="0"/>
                <a:ea typeface="ＭＳ Ｐゴシック" charset="0"/>
              </a:rPr>
              <a:t>bedtools</a:t>
            </a:r>
            <a:endParaRPr lang="en-US" dirty="0">
              <a:latin typeface="Calibri" charset="0"/>
              <a:ea typeface="ＭＳ Ｐゴシック" charset="0"/>
            </a:endParaRPr>
          </a:p>
          <a:p>
            <a:pPr lvl="1"/>
            <a:r>
              <a:rPr lang="en-US" dirty="0" err="1">
                <a:latin typeface="Calibri" charset="0"/>
                <a:ea typeface="ＭＳ Ｐゴシック" charset="0"/>
              </a:rPr>
              <a:t>bedops</a:t>
            </a:r>
            <a:endParaRPr lang="en-US" dirty="0">
              <a:latin typeface="Calibri" charset="0"/>
              <a:ea typeface="ＭＳ Ｐゴシック" charset="0"/>
            </a:endParaRPr>
          </a:p>
          <a:p>
            <a:r>
              <a:rPr lang="en-US" dirty="0">
                <a:latin typeface="Calibri" charset="0"/>
                <a:ea typeface="ＭＳ Ｐゴシック" charset="0"/>
              </a:rPr>
              <a:t>VCF files</a:t>
            </a:r>
          </a:p>
          <a:p>
            <a:pPr lvl="1"/>
            <a:r>
              <a:rPr lang="en-US" dirty="0" err="1">
                <a:latin typeface="Calibri" charset="0"/>
                <a:ea typeface="ＭＳ Ｐゴシック" charset="0"/>
              </a:rPr>
              <a:t>vcftools</a:t>
            </a:r>
            <a:endParaRPr lang="en-US" dirty="0">
              <a:latin typeface="Calibri" charset="0"/>
              <a:ea typeface="ＭＳ Ｐゴシック" charset="0"/>
            </a:endParaRPr>
          </a:p>
          <a:p>
            <a:pPr lvl="1"/>
            <a:r>
              <a:rPr lang="en-US" dirty="0" err="1">
                <a:latin typeface="Calibri" charset="0"/>
                <a:ea typeface="ＭＳ Ｐゴシック" charset="0"/>
              </a:rPr>
              <a:t>bcftools</a:t>
            </a:r>
            <a:endParaRPr lang="en-US" dirty="0">
              <a:latin typeface="Calibri" charset="0"/>
              <a:ea typeface="ＭＳ Ｐゴシック" charset="0"/>
            </a:endParaRPr>
          </a:p>
        </p:txBody>
      </p:sp>
    </p:spTree>
    <p:extLst>
      <p:ext uri="{BB962C8B-B14F-4D97-AF65-F5344CB8AC3E}">
        <p14:creationId xmlns:p14="http://schemas.microsoft.com/office/powerpoint/2010/main" val="3920054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Common problems</a:t>
            </a:r>
          </a:p>
        </p:txBody>
      </p:sp>
    </p:spTree>
    <p:extLst>
      <p:ext uri="{BB962C8B-B14F-4D97-AF65-F5344CB8AC3E}">
        <p14:creationId xmlns:p14="http://schemas.microsoft.com/office/powerpoint/2010/main" val="2922552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9163"/>
            <a:ext cx="7886700" cy="577289"/>
          </a:xfrm>
        </p:spPr>
        <p:txBody>
          <a:bodyPr>
            <a:normAutofit/>
          </a:bodyPr>
          <a:lstStyle/>
          <a:p>
            <a:pPr algn="ctr"/>
            <a:r>
              <a:rPr lang="en-US" b="1" dirty="0">
                <a:latin typeface="Calibri" panose="020F0502020204030204" pitchFamily="34" charset="0"/>
                <a:cs typeface="Calibri" panose="020F0502020204030204" pitchFamily="34" charset="0"/>
              </a:rPr>
              <a:t>Common sources of confusion</a:t>
            </a:r>
          </a:p>
        </p:txBody>
      </p:sp>
      <p:sp>
        <p:nvSpPr>
          <p:cNvPr id="3" name="Content Placeholder 2"/>
          <p:cNvSpPr>
            <a:spLocks noGrp="1"/>
          </p:cNvSpPr>
          <p:nvPr>
            <p:ph idx="1"/>
          </p:nvPr>
        </p:nvSpPr>
        <p:spPr>
          <a:xfrm>
            <a:off x="152400" y="1896666"/>
            <a:ext cx="8045054" cy="3894534"/>
          </a:xfrm>
        </p:spPr>
        <p:txBody>
          <a:bodyPr>
            <a:normAutofit/>
          </a:bodyPr>
          <a:lstStyle/>
          <a:p>
            <a:r>
              <a:rPr lang="en-US" sz="2700" dirty="0">
                <a:latin typeface="Calibri" panose="020F0502020204030204" pitchFamily="34" charset="0"/>
                <a:cs typeface="Calibri" panose="020F0502020204030204" pitchFamily="34" charset="0"/>
              </a:rPr>
              <a:t>Genomic coordinate systems</a:t>
            </a:r>
            <a:br>
              <a:rPr lang="en-US" sz="2700" dirty="0">
                <a:latin typeface="Calibri" panose="020F0502020204030204" pitchFamily="34" charset="0"/>
                <a:cs typeface="Calibri" panose="020F0502020204030204" pitchFamily="34" charset="0"/>
              </a:rPr>
            </a:br>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Genome builds</a:t>
            </a:r>
            <a:br>
              <a:rPr lang="en-US" sz="2700" dirty="0">
                <a:latin typeface="Calibri" panose="020F0502020204030204" pitchFamily="34" charset="0"/>
                <a:cs typeface="Calibri" panose="020F0502020204030204" pitchFamily="34" charset="0"/>
              </a:rPr>
            </a:br>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Variant representation</a:t>
            </a:r>
          </a:p>
        </p:txBody>
      </p:sp>
    </p:spTree>
    <p:extLst>
      <p:ext uri="{BB962C8B-B14F-4D97-AF65-F5344CB8AC3E}">
        <p14:creationId xmlns:p14="http://schemas.microsoft.com/office/powerpoint/2010/main" val="3718301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06076"/>
            <a:ext cx="8763000" cy="457201"/>
          </a:xfrm>
        </p:spPr>
        <p:txBody>
          <a:bodyPr>
            <a:noAutofit/>
          </a:bodyPr>
          <a:lstStyle/>
          <a:p>
            <a:pPr algn="ctr"/>
            <a:r>
              <a:rPr lang="en-US" sz="2700" dirty="0">
                <a:latin typeface="Calibri" panose="020F0502020204030204" pitchFamily="34" charset="0"/>
                <a:cs typeface="Calibri" panose="020F0502020204030204" pitchFamily="34" charset="0"/>
              </a:rPr>
              <a:t>Genomic coordinates – 1 vs 0 based</a:t>
            </a:r>
          </a:p>
        </p:txBody>
      </p:sp>
      <p:graphicFrame>
        <p:nvGraphicFramePr>
          <p:cNvPr id="5" name="Table 4"/>
          <p:cNvGraphicFramePr>
            <a:graphicFrameLocks noGrp="1"/>
          </p:cNvGraphicFramePr>
          <p:nvPr>
            <p:extLst/>
          </p:nvPr>
        </p:nvGraphicFramePr>
        <p:xfrm>
          <a:off x="347574" y="1453058"/>
          <a:ext cx="8472906" cy="1360170"/>
        </p:xfrm>
        <a:graphic>
          <a:graphicData uri="http://schemas.openxmlformats.org/drawingml/2006/table">
            <a:tbl>
              <a:tblPr firstRow="1" bandRow="1">
                <a:tableStyleId>{2D5ABB26-0587-4C30-8999-92F81FD0307C}</a:tableStyleId>
              </a:tblPr>
              <a:tblGrid>
                <a:gridCol w="941434">
                  <a:extLst>
                    <a:ext uri="{9D8B030D-6E8A-4147-A177-3AD203B41FA5}">
                      <a16:colId xmlns:a16="http://schemas.microsoft.com/office/drawing/2014/main" val="20000"/>
                    </a:ext>
                  </a:extLst>
                </a:gridCol>
                <a:gridCol w="470717">
                  <a:extLst>
                    <a:ext uri="{9D8B030D-6E8A-4147-A177-3AD203B41FA5}">
                      <a16:colId xmlns:a16="http://schemas.microsoft.com/office/drawing/2014/main" val="20001"/>
                    </a:ext>
                  </a:extLst>
                </a:gridCol>
                <a:gridCol w="470717">
                  <a:extLst>
                    <a:ext uri="{9D8B030D-6E8A-4147-A177-3AD203B41FA5}">
                      <a16:colId xmlns:a16="http://schemas.microsoft.com/office/drawing/2014/main" val="20002"/>
                    </a:ext>
                  </a:extLst>
                </a:gridCol>
                <a:gridCol w="470717">
                  <a:extLst>
                    <a:ext uri="{9D8B030D-6E8A-4147-A177-3AD203B41FA5}">
                      <a16:colId xmlns:a16="http://schemas.microsoft.com/office/drawing/2014/main" val="20003"/>
                    </a:ext>
                  </a:extLst>
                </a:gridCol>
                <a:gridCol w="470717">
                  <a:extLst>
                    <a:ext uri="{9D8B030D-6E8A-4147-A177-3AD203B41FA5}">
                      <a16:colId xmlns:a16="http://schemas.microsoft.com/office/drawing/2014/main" val="20004"/>
                    </a:ext>
                  </a:extLst>
                </a:gridCol>
                <a:gridCol w="470717">
                  <a:extLst>
                    <a:ext uri="{9D8B030D-6E8A-4147-A177-3AD203B41FA5}">
                      <a16:colId xmlns:a16="http://schemas.microsoft.com/office/drawing/2014/main" val="20005"/>
                    </a:ext>
                  </a:extLst>
                </a:gridCol>
                <a:gridCol w="470717">
                  <a:extLst>
                    <a:ext uri="{9D8B030D-6E8A-4147-A177-3AD203B41FA5}">
                      <a16:colId xmlns:a16="http://schemas.microsoft.com/office/drawing/2014/main" val="20006"/>
                    </a:ext>
                  </a:extLst>
                </a:gridCol>
                <a:gridCol w="470717">
                  <a:extLst>
                    <a:ext uri="{9D8B030D-6E8A-4147-A177-3AD203B41FA5}">
                      <a16:colId xmlns:a16="http://schemas.microsoft.com/office/drawing/2014/main" val="20007"/>
                    </a:ext>
                  </a:extLst>
                </a:gridCol>
                <a:gridCol w="470717">
                  <a:extLst>
                    <a:ext uri="{9D8B030D-6E8A-4147-A177-3AD203B41FA5}">
                      <a16:colId xmlns:a16="http://schemas.microsoft.com/office/drawing/2014/main" val="20008"/>
                    </a:ext>
                  </a:extLst>
                </a:gridCol>
                <a:gridCol w="470717">
                  <a:extLst>
                    <a:ext uri="{9D8B030D-6E8A-4147-A177-3AD203B41FA5}">
                      <a16:colId xmlns:a16="http://schemas.microsoft.com/office/drawing/2014/main" val="20009"/>
                    </a:ext>
                  </a:extLst>
                </a:gridCol>
                <a:gridCol w="470717">
                  <a:extLst>
                    <a:ext uri="{9D8B030D-6E8A-4147-A177-3AD203B41FA5}">
                      <a16:colId xmlns:a16="http://schemas.microsoft.com/office/drawing/2014/main" val="20010"/>
                    </a:ext>
                  </a:extLst>
                </a:gridCol>
                <a:gridCol w="470717">
                  <a:extLst>
                    <a:ext uri="{9D8B030D-6E8A-4147-A177-3AD203B41FA5}">
                      <a16:colId xmlns:a16="http://schemas.microsoft.com/office/drawing/2014/main" val="20011"/>
                    </a:ext>
                  </a:extLst>
                </a:gridCol>
                <a:gridCol w="470717">
                  <a:extLst>
                    <a:ext uri="{9D8B030D-6E8A-4147-A177-3AD203B41FA5}">
                      <a16:colId xmlns:a16="http://schemas.microsoft.com/office/drawing/2014/main" val="20012"/>
                    </a:ext>
                  </a:extLst>
                </a:gridCol>
                <a:gridCol w="470717">
                  <a:extLst>
                    <a:ext uri="{9D8B030D-6E8A-4147-A177-3AD203B41FA5}">
                      <a16:colId xmlns:a16="http://schemas.microsoft.com/office/drawing/2014/main" val="20013"/>
                    </a:ext>
                  </a:extLst>
                </a:gridCol>
                <a:gridCol w="470717">
                  <a:extLst>
                    <a:ext uri="{9D8B030D-6E8A-4147-A177-3AD203B41FA5}">
                      <a16:colId xmlns:a16="http://schemas.microsoft.com/office/drawing/2014/main" val="20014"/>
                    </a:ext>
                  </a:extLst>
                </a:gridCol>
                <a:gridCol w="470717">
                  <a:extLst>
                    <a:ext uri="{9D8B030D-6E8A-4147-A177-3AD203B41FA5}">
                      <a16:colId xmlns:a16="http://schemas.microsoft.com/office/drawing/2014/main" val="20015"/>
                    </a:ext>
                  </a:extLst>
                </a:gridCol>
                <a:gridCol w="470717">
                  <a:extLst>
                    <a:ext uri="{9D8B030D-6E8A-4147-A177-3AD203B41FA5}">
                      <a16:colId xmlns:a16="http://schemas.microsoft.com/office/drawing/2014/main" val="20016"/>
                    </a:ext>
                  </a:extLst>
                </a:gridCol>
              </a:tblGrid>
              <a:tr h="28575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chr1</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t>T</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A</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C</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G</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T</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C</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A</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4300">
                <a:tc>
                  <a:txBody>
                    <a:bodyPr/>
                    <a:lstStyle/>
                    <a:p>
                      <a:pPr algn="ctr"/>
                      <a:endParaRPr lang="en-US" sz="3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480060">
                <a:tc>
                  <a:txBody>
                    <a:bodyPr/>
                    <a:lstStyle/>
                    <a:p>
                      <a:pPr algn="ctr"/>
                      <a:r>
                        <a:rPr lang="en-US" sz="1400" dirty="0"/>
                        <a:t>1-based</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algn="ctr"/>
                      <a:r>
                        <a:rPr lang="en-US" sz="1400" dirty="0"/>
                        <a:t>1</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2">
                  <a:txBody>
                    <a:bodyPr/>
                    <a:lstStyle/>
                    <a:p>
                      <a:pPr algn="ctr"/>
                      <a:r>
                        <a:rPr lang="en-US" sz="1400" dirty="0"/>
                        <a:t>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4</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5</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6</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7</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a:txBody>
                    <a:bodyPr/>
                    <a:lstStyle/>
                    <a:p>
                      <a:pPr algn="ctr"/>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10002"/>
                  </a:ext>
                </a:extLst>
              </a:tr>
              <a:tr h="480060">
                <a:tc>
                  <a:txBody>
                    <a:bodyPr/>
                    <a:lstStyle/>
                    <a:p>
                      <a:pPr algn="ctr"/>
                      <a:r>
                        <a:rPr lang="en-US" sz="1400" dirty="0"/>
                        <a:t>0-based</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t>0</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t>1</a:t>
                      </a:r>
                    </a:p>
                  </a:txBody>
                  <a:tcPr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tc>
                <a:tc gridSpan="2">
                  <a:txBody>
                    <a:bodyPr/>
                    <a:lstStyle/>
                    <a:p>
                      <a:pPr algn="ctr"/>
                      <a:r>
                        <a:rPr lang="en-US" sz="1400" dirty="0"/>
                        <a:t>2</a:t>
                      </a:r>
                    </a:p>
                  </a:txBody>
                  <a:tcPr marT="34290" marB="34290"/>
                </a:tc>
                <a:tc hMerge="1">
                  <a:txBody>
                    <a:bodyPr/>
                    <a:lstStyle/>
                    <a:p>
                      <a:pPr algn="ctr"/>
                      <a:endParaRPr lang="en-US" dirty="0"/>
                    </a:p>
                  </a:txBody>
                  <a:tcPr/>
                </a:tc>
                <a:tc gridSpan="2">
                  <a:txBody>
                    <a:bodyPr/>
                    <a:lstStyle/>
                    <a:p>
                      <a:pPr algn="ctr"/>
                      <a:r>
                        <a:rPr lang="en-US" sz="1400" dirty="0"/>
                        <a:t>3</a:t>
                      </a:r>
                    </a:p>
                  </a:txBody>
                  <a:tcPr marT="34290" marB="34290"/>
                </a:tc>
                <a:tc hMerge="1">
                  <a:txBody>
                    <a:bodyPr/>
                    <a:lstStyle/>
                    <a:p>
                      <a:pPr algn="ctr"/>
                      <a:endParaRPr lang="en-US" dirty="0"/>
                    </a:p>
                  </a:txBody>
                  <a:tcPr/>
                </a:tc>
                <a:tc gridSpan="2">
                  <a:txBody>
                    <a:bodyPr/>
                    <a:lstStyle/>
                    <a:p>
                      <a:pPr algn="ctr"/>
                      <a:r>
                        <a:rPr lang="en-US" sz="1400" dirty="0"/>
                        <a:t>4</a:t>
                      </a:r>
                    </a:p>
                  </a:txBody>
                  <a:tcPr marT="34290" marB="34290"/>
                </a:tc>
                <a:tc hMerge="1">
                  <a:txBody>
                    <a:bodyPr/>
                    <a:lstStyle/>
                    <a:p>
                      <a:pPr algn="ctr"/>
                      <a:endParaRPr lang="en-US" dirty="0"/>
                    </a:p>
                  </a:txBody>
                  <a:tcPr/>
                </a:tc>
                <a:tc gridSpan="2">
                  <a:txBody>
                    <a:bodyPr/>
                    <a:lstStyle/>
                    <a:p>
                      <a:pPr algn="ctr"/>
                      <a:r>
                        <a:rPr lang="en-US" sz="1400" dirty="0"/>
                        <a:t>5</a:t>
                      </a:r>
                    </a:p>
                  </a:txBody>
                  <a:tcPr marT="34290" marB="34290"/>
                </a:tc>
                <a:tc hMerge="1">
                  <a:txBody>
                    <a:bodyPr/>
                    <a:lstStyle/>
                    <a:p>
                      <a:pPr algn="ctr"/>
                      <a:endParaRPr lang="en-US" dirty="0"/>
                    </a:p>
                  </a:txBody>
                  <a:tcPr/>
                </a:tc>
                <a:tc gridSpan="2">
                  <a:txBody>
                    <a:bodyPr/>
                    <a:lstStyle/>
                    <a:p>
                      <a:pPr algn="ctr"/>
                      <a:r>
                        <a:rPr lang="en-US" sz="1400" dirty="0"/>
                        <a:t>6</a:t>
                      </a:r>
                    </a:p>
                  </a:txBody>
                  <a:tcPr marT="34290" marB="34290"/>
                </a:tc>
                <a:tc hMerge="1">
                  <a:txBody>
                    <a:bodyPr/>
                    <a:lstStyle/>
                    <a:p>
                      <a:pPr algn="ctr"/>
                      <a:endParaRPr lang="en-US" dirty="0"/>
                    </a:p>
                  </a:txBody>
                  <a:tcPr/>
                </a:tc>
                <a:tc gridSpan="2">
                  <a:txBody>
                    <a:bodyPr/>
                    <a:lstStyle/>
                    <a:p>
                      <a:pPr algn="ctr"/>
                      <a:r>
                        <a:rPr lang="en-US" sz="1400" dirty="0"/>
                        <a:t>7</a:t>
                      </a:r>
                    </a:p>
                  </a:txBody>
                  <a:tcPr marT="34290" marB="34290">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3" name="Content Placeholder 2"/>
          <p:cNvGraphicFramePr>
            <a:graphicFrameLocks noGrp="1"/>
          </p:cNvGraphicFramePr>
          <p:nvPr>
            <p:ph idx="1"/>
            <p:extLst/>
          </p:nvPr>
        </p:nvGraphicFramePr>
        <p:xfrm>
          <a:off x="457201" y="2736866"/>
          <a:ext cx="8229599" cy="1143000"/>
        </p:xfrm>
        <a:graphic>
          <a:graphicData uri="http://schemas.openxmlformats.org/drawingml/2006/table">
            <a:tbl>
              <a:tblPr firstRow="1" bandRow="1">
                <a:tableStyleId>{2D5ABB26-0587-4C30-8999-92F81FD0307C}</a:tableStyleId>
              </a:tblPr>
              <a:tblGrid>
                <a:gridCol w="4369161">
                  <a:extLst>
                    <a:ext uri="{9D8B030D-6E8A-4147-A177-3AD203B41FA5}">
                      <a16:colId xmlns:a16="http://schemas.microsoft.com/office/drawing/2014/main" val="20000"/>
                    </a:ext>
                  </a:extLst>
                </a:gridCol>
                <a:gridCol w="1930219">
                  <a:extLst>
                    <a:ext uri="{9D8B030D-6E8A-4147-A177-3AD203B41FA5}">
                      <a16:colId xmlns:a16="http://schemas.microsoft.com/office/drawing/2014/main" val="20001"/>
                    </a:ext>
                  </a:extLst>
                </a:gridCol>
                <a:gridCol w="1930219">
                  <a:extLst>
                    <a:ext uri="{9D8B030D-6E8A-4147-A177-3AD203B41FA5}">
                      <a16:colId xmlns:a16="http://schemas.microsoft.com/office/drawing/2014/main" val="20002"/>
                    </a:ext>
                  </a:extLst>
                </a:gridCol>
              </a:tblGrid>
              <a:tr h="285750">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1-based</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0-based</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r>
                        <a:rPr lang="en-US" sz="1400" dirty="0"/>
                        <a:t>Indicate a single</a:t>
                      </a:r>
                      <a:r>
                        <a:rPr lang="en-US" sz="1400" baseline="0" dirty="0"/>
                        <a:t> nucleotide</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chr1:4-4</a:t>
                      </a:r>
                      <a:r>
                        <a:rPr lang="en-US" sz="1400" baseline="0" dirty="0"/>
                        <a:t>   </a:t>
                      </a:r>
                      <a:r>
                        <a:rPr lang="en-US" sz="1400" dirty="0"/>
                        <a:t>G</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a:t>
                      </a:r>
                      <a:r>
                        <a:rPr lang="en-US" sz="1400" baseline="0" dirty="0"/>
                        <a:t>:3-4   G</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r>
                        <a:rPr lang="en-US" sz="1400" dirty="0"/>
                        <a:t>Indicate a range</a:t>
                      </a:r>
                      <a:r>
                        <a:rPr lang="en-US" sz="1400" baseline="0" dirty="0"/>
                        <a:t> of nucleotides</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chr1:2-4   ACG</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chr1:1-4   ACG</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285750">
                <a:tc>
                  <a:txBody>
                    <a:bodyPr/>
                    <a:lstStyle/>
                    <a:p>
                      <a:r>
                        <a:rPr lang="en-US" sz="1400" dirty="0"/>
                        <a:t>Indicate a single nucleotide</a:t>
                      </a:r>
                      <a:r>
                        <a:rPr lang="en-US" sz="1400" baseline="0" dirty="0"/>
                        <a:t> variant</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chr1:5-5   T/A</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chr1:4-5   T/A</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Content Placeholder 2"/>
          <p:cNvSpPr txBox="1">
            <a:spLocks/>
          </p:cNvSpPr>
          <p:nvPr/>
        </p:nvSpPr>
        <p:spPr>
          <a:xfrm>
            <a:off x="457200" y="4060210"/>
            <a:ext cx="8229600" cy="164099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1-based : </a:t>
            </a:r>
            <a:r>
              <a:rPr lang="en-US" sz="2800" dirty="0">
                <a:latin typeface="Calibri" panose="020F0502020204030204" pitchFamily="34" charset="0"/>
                <a:cs typeface="Calibri" panose="020F0502020204030204" pitchFamily="34" charset="0"/>
              </a:rPr>
              <a:t>Single nucleotides, variant positions, or ranges are specified directly by their corresponding nucleotide numbers</a:t>
            </a:r>
          </a:p>
          <a:p>
            <a:pPr lvl="1"/>
            <a:r>
              <a:rPr lang="en-US" dirty="0">
                <a:latin typeface="Calibri" panose="020F0502020204030204" pitchFamily="34" charset="0"/>
                <a:cs typeface="Calibri" panose="020F0502020204030204" pitchFamily="34" charset="0"/>
              </a:rPr>
              <a:t>GFF, SAM, VCF, </a:t>
            </a:r>
            <a:r>
              <a:rPr lang="en-US" dirty="0" err="1">
                <a:latin typeface="Calibri" panose="020F0502020204030204" pitchFamily="34" charset="0"/>
                <a:cs typeface="Calibri" panose="020F0502020204030204" pitchFamily="34" charset="0"/>
              </a:rPr>
              <a:t>Ensembl</a:t>
            </a:r>
            <a:r>
              <a:rPr lang="en-US" dirty="0">
                <a:latin typeface="Calibri" panose="020F0502020204030204" pitchFamily="34" charset="0"/>
                <a:cs typeface="Calibri" panose="020F0502020204030204" pitchFamily="34" charset="0"/>
              </a:rPr>
              <a:t> browser, </a:t>
            </a:r>
            <a:r>
              <a:rPr lang="is-IS" dirty="0">
                <a:latin typeface="Calibri" panose="020F0502020204030204" pitchFamily="34" charset="0"/>
                <a:cs typeface="Calibri" panose="020F0502020204030204" pitchFamily="34" charset="0"/>
              </a:rPr>
              <a:t>…</a:t>
            </a:r>
            <a:br>
              <a:rPr lang="is-I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0-based: </a:t>
            </a:r>
            <a:r>
              <a:rPr lang="en-US" sz="2800" dirty="0">
                <a:latin typeface="Calibri" panose="020F0502020204030204" pitchFamily="34" charset="0"/>
                <a:cs typeface="Calibri" panose="020F0502020204030204" pitchFamily="34" charset="0"/>
              </a:rPr>
              <a:t>Single nucleotides, variant positions, or ranges are specified by the coordinates that flank them</a:t>
            </a:r>
          </a:p>
          <a:p>
            <a:pPr lvl="1"/>
            <a:r>
              <a:rPr lang="en-US" dirty="0">
                <a:latin typeface="Calibri" panose="020F0502020204030204" pitchFamily="34" charset="0"/>
                <a:cs typeface="Calibri" panose="020F0502020204030204" pitchFamily="34" charset="0"/>
              </a:rPr>
              <a:t>BED, BAM, UCSC browser, </a:t>
            </a:r>
            <a:r>
              <a:rPr lang="is-I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1551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933" y="128424"/>
            <a:ext cx="7886700" cy="577289"/>
          </a:xfrm>
        </p:spPr>
        <p:txBody>
          <a:bodyPr>
            <a:normAutofit/>
          </a:bodyPr>
          <a:lstStyle/>
          <a:p>
            <a:pPr algn="ctr"/>
            <a:r>
              <a:rPr lang="en-US" dirty="0">
                <a:latin typeface="Calibri" panose="020F0502020204030204" pitchFamily="34" charset="0"/>
                <a:cs typeface="Calibri" panose="020F0502020204030204" pitchFamily="34" charset="0"/>
              </a:rPr>
              <a:t>Genome builds</a:t>
            </a:r>
          </a:p>
        </p:txBody>
      </p:sp>
      <p:pic>
        <p:nvPicPr>
          <p:cNvPr id="5" name="Picture 4" descr="lift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806" y="2643227"/>
            <a:ext cx="3945827" cy="1571547"/>
          </a:xfrm>
          <a:prstGeom prst="rect">
            <a:avLst/>
          </a:prstGeom>
        </p:spPr>
      </p:pic>
      <p:sp>
        <p:nvSpPr>
          <p:cNvPr id="6" name="TextBox 5"/>
          <p:cNvSpPr txBox="1"/>
          <p:nvPr/>
        </p:nvSpPr>
        <p:spPr>
          <a:xfrm>
            <a:off x="5153408" y="4085151"/>
            <a:ext cx="1191884"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Human GRCh37</a:t>
            </a:r>
          </a:p>
        </p:txBody>
      </p:sp>
      <p:sp>
        <p:nvSpPr>
          <p:cNvPr id="7" name="TextBox 6"/>
          <p:cNvSpPr txBox="1"/>
          <p:nvPr/>
        </p:nvSpPr>
        <p:spPr>
          <a:xfrm>
            <a:off x="5153408" y="3561402"/>
            <a:ext cx="994949"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Human hg19</a:t>
            </a:r>
          </a:p>
        </p:txBody>
      </p:sp>
      <p:sp>
        <p:nvSpPr>
          <p:cNvPr id="9" name="TextBox 8"/>
          <p:cNvSpPr txBox="1"/>
          <p:nvPr/>
        </p:nvSpPr>
        <p:spPr>
          <a:xfrm>
            <a:off x="5153407" y="2886600"/>
            <a:ext cx="1064876"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Mouse mm10</a:t>
            </a:r>
          </a:p>
        </p:txBody>
      </p:sp>
      <p:sp>
        <p:nvSpPr>
          <p:cNvPr id="4" name="TextBox 3">
            <a:extLst>
              <a:ext uri="{FF2B5EF4-FFF2-40B4-BE49-F238E27FC236}">
                <a16:creationId xmlns:a16="http://schemas.microsoft.com/office/drawing/2014/main" id="{D7D072A7-3AD8-E04E-AC76-3CBF53CE07C1}"/>
              </a:ext>
            </a:extLst>
          </p:cNvPr>
          <p:cNvSpPr txBox="1"/>
          <p:nvPr/>
        </p:nvSpPr>
        <p:spPr>
          <a:xfrm>
            <a:off x="375049" y="1879026"/>
            <a:ext cx="3975497" cy="2400657"/>
          </a:xfrm>
          <a:prstGeom prst="rect">
            <a:avLst/>
          </a:prstGeom>
          <a:noFill/>
        </p:spPr>
        <p:txBody>
          <a:bodyPr wrap="square" rtlCol="0">
            <a:spAutoFit/>
          </a:bodyPr>
          <a:lstStyle/>
          <a:p>
            <a:r>
              <a:rPr lang="en-US" sz="2100" b="1" dirty="0">
                <a:latin typeface="Calibri" panose="020F0502020204030204" pitchFamily="34" charset="0"/>
                <a:cs typeface="Calibri" panose="020F0502020204030204" pitchFamily="34" charset="0"/>
              </a:rPr>
              <a:t>Reference Genome builds</a:t>
            </a:r>
            <a:br>
              <a:rPr lang="en-US" sz="2100" b="1" dirty="0">
                <a:latin typeface="Calibri" panose="020F0502020204030204" pitchFamily="34" charset="0"/>
                <a:cs typeface="Calibri" panose="020F0502020204030204" pitchFamily="34" charset="0"/>
              </a:rPr>
            </a:br>
            <a:endParaRPr lang="en-US" sz="2100"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Current human:  GRCh38, hg38, b38</a:t>
            </a:r>
          </a:p>
          <a:p>
            <a:r>
              <a:rPr lang="en-US" dirty="0">
                <a:latin typeface="Calibri" panose="020F0502020204030204" pitchFamily="34" charset="0"/>
                <a:cs typeface="Calibri" panose="020F0502020204030204" pitchFamily="34" charset="0"/>
              </a:rPr>
              <a:t>           alternate:  GRCh38v2_ccdg</a:t>
            </a: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Previous human: GRCh37, hg19, b37</a:t>
            </a: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Current mouse:   GRCm38, mm10</a:t>
            </a:r>
          </a:p>
        </p:txBody>
      </p:sp>
      <p:sp>
        <p:nvSpPr>
          <p:cNvPr id="13" name="TextBox 12">
            <a:extLst>
              <a:ext uri="{FF2B5EF4-FFF2-40B4-BE49-F238E27FC236}">
                <a16:creationId xmlns:a16="http://schemas.microsoft.com/office/drawing/2014/main" id="{030DEA2A-4AAD-3846-98AD-0AABD6A83715}"/>
              </a:ext>
            </a:extLst>
          </p:cNvPr>
          <p:cNvSpPr txBox="1"/>
          <p:nvPr/>
        </p:nvSpPr>
        <p:spPr>
          <a:xfrm>
            <a:off x="4678285" y="1879025"/>
            <a:ext cx="1117357" cy="415498"/>
          </a:xfrm>
          <a:prstGeom prst="rect">
            <a:avLst/>
          </a:prstGeom>
          <a:noFill/>
        </p:spPr>
        <p:txBody>
          <a:bodyPr wrap="none" rtlCol="0">
            <a:spAutoFit/>
          </a:bodyPr>
          <a:lstStyle/>
          <a:p>
            <a:r>
              <a:rPr lang="en-US" sz="2100" b="1" dirty="0">
                <a:latin typeface="Calibri" panose="020F0502020204030204" pitchFamily="34" charset="0"/>
                <a:cs typeface="Calibri" panose="020F0502020204030204" pitchFamily="34" charset="0"/>
              </a:rPr>
              <a:t>Lift-over</a:t>
            </a:r>
          </a:p>
        </p:txBody>
      </p:sp>
    </p:spTree>
    <p:extLst>
      <p:ext uri="{BB962C8B-B14F-4D97-AF65-F5344CB8AC3E}">
        <p14:creationId xmlns:p14="http://schemas.microsoft.com/office/powerpoint/2010/main" val="3216057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93" y="215515"/>
            <a:ext cx="8278868" cy="519115"/>
          </a:xfrm>
        </p:spPr>
        <p:txBody>
          <a:bodyPr>
            <a:normAutofit/>
          </a:bodyPr>
          <a:lstStyle/>
          <a:p>
            <a:r>
              <a:rPr lang="en-US" sz="2700" dirty="0">
                <a:latin typeface="Calibri" panose="020F0502020204030204" pitchFamily="34" charset="0"/>
                <a:cs typeface="Calibri" panose="020F0502020204030204" pitchFamily="34" charset="0"/>
              </a:rPr>
              <a:t>Variant shifting (alignment) and parsimony/trimming</a:t>
            </a:r>
          </a:p>
        </p:txBody>
      </p:sp>
      <p:pic>
        <p:nvPicPr>
          <p:cNvPr id="5" name="Content Placeholder 4" descr="Screenshot 2018-08-04 16.17.11.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96" t="3590" r="2507"/>
          <a:stretch/>
        </p:blipFill>
        <p:spPr>
          <a:xfrm>
            <a:off x="264319" y="1521619"/>
            <a:ext cx="5867400" cy="4164971"/>
          </a:xfrm>
        </p:spPr>
      </p:pic>
      <p:sp>
        <p:nvSpPr>
          <p:cNvPr id="6" name="Rectangle 5"/>
          <p:cNvSpPr/>
          <p:nvPr/>
        </p:nvSpPr>
        <p:spPr>
          <a:xfrm>
            <a:off x="6131719" y="1828800"/>
            <a:ext cx="2819400" cy="1477328"/>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Parsimony: </a:t>
            </a:r>
            <a:r>
              <a:rPr lang="en-US" dirty="0">
                <a:latin typeface="Calibri" panose="020F0502020204030204" pitchFamily="34" charset="0"/>
                <a:cs typeface="Calibri" panose="020F0502020204030204" pitchFamily="34" charset="0"/>
              </a:rPr>
              <a:t>representing variant in as few nucleotides as possible without reducing the length of any allele to 0</a:t>
            </a:r>
          </a:p>
        </p:txBody>
      </p:sp>
      <p:sp>
        <p:nvSpPr>
          <p:cNvPr id="7" name="Rectangle 6"/>
          <p:cNvSpPr/>
          <p:nvPr/>
        </p:nvSpPr>
        <p:spPr>
          <a:xfrm>
            <a:off x="6131719" y="3439715"/>
            <a:ext cx="2819400" cy="1200329"/>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Left (right) aligning </a:t>
            </a:r>
            <a:r>
              <a:rPr lang="en-US" dirty="0">
                <a:latin typeface="Calibri" panose="020F0502020204030204" pitchFamily="34" charset="0"/>
                <a:cs typeface="Calibri" panose="020F0502020204030204" pitchFamily="34" charset="0"/>
              </a:rPr>
              <a:t>= shifting the start position of a variant as far to the left (right) as possible</a:t>
            </a:r>
          </a:p>
        </p:txBody>
      </p:sp>
      <p:sp>
        <p:nvSpPr>
          <p:cNvPr id="3" name="TextBox 2">
            <a:extLst>
              <a:ext uri="{FF2B5EF4-FFF2-40B4-BE49-F238E27FC236}">
                <a16:creationId xmlns:a16="http://schemas.microsoft.com/office/drawing/2014/main" id="{0A6E8263-3D56-3F42-9955-AB8598FACC26}"/>
              </a:ext>
            </a:extLst>
          </p:cNvPr>
          <p:cNvSpPr txBox="1"/>
          <p:nvPr/>
        </p:nvSpPr>
        <p:spPr>
          <a:xfrm>
            <a:off x="458831" y="5747656"/>
            <a:ext cx="7570470" cy="923330"/>
          </a:xfrm>
          <a:prstGeom prst="rect">
            <a:avLst/>
          </a:prstGeom>
          <a:noFill/>
        </p:spPr>
        <p:txBody>
          <a:bodyPr wrap="square" rtlCol="0">
            <a:spAutoFit/>
          </a:bodyPr>
          <a:lstStyle/>
          <a:p>
            <a:r>
              <a:rPr lang="en-US" dirty="0"/>
              <a:t>The five colors above represent five different ways of showing the same variant (and how it would be represented in a VCF, though only the last representation is correct according to the VCF specification)</a:t>
            </a:r>
          </a:p>
        </p:txBody>
      </p:sp>
    </p:spTree>
    <p:extLst>
      <p:ext uri="{BB962C8B-B14F-4D97-AF65-F5344CB8AC3E}">
        <p14:creationId xmlns:p14="http://schemas.microsoft.com/office/powerpoint/2010/main" val="2982753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itle 1"/>
          <p:cNvSpPr>
            <a:spLocks noGrp="1"/>
          </p:cNvSpPr>
          <p:nvPr>
            <p:ph type="title"/>
          </p:nvPr>
        </p:nvSpPr>
        <p:spPr>
          <a:xfrm>
            <a:off x="1257300" y="0"/>
            <a:ext cx="6629400" cy="857251"/>
          </a:xfrm>
        </p:spPr>
        <p:txBody>
          <a:bodyPr/>
          <a:lstStyle/>
          <a:p>
            <a:pPr algn="ctr"/>
            <a:r>
              <a:rPr lang="en-US" b="1" dirty="0">
                <a:latin typeface="Calibri" charset="0"/>
                <a:ea typeface="ＭＳ Ｐゴシック" charset="0"/>
              </a:rPr>
              <a:t>How should I sort my SAM/BAM file?</a:t>
            </a:r>
          </a:p>
        </p:txBody>
      </p:sp>
      <p:sp>
        <p:nvSpPr>
          <p:cNvPr id="31746" name="Content Placeholder 2"/>
          <p:cNvSpPr>
            <a:spLocks noGrp="1"/>
          </p:cNvSpPr>
          <p:nvPr>
            <p:ph idx="1"/>
          </p:nvPr>
        </p:nvSpPr>
        <p:spPr>
          <a:xfrm>
            <a:off x="446313" y="1055914"/>
            <a:ext cx="8218715" cy="4350715"/>
          </a:xfrm>
        </p:spPr>
        <p:txBody>
          <a:bodyPr>
            <a:normAutofit/>
          </a:bodyPr>
          <a:lstStyle/>
          <a:p>
            <a:r>
              <a:rPr lang="en-US" dirty="0">
                <a:latin typeface="Calibri" charset="0"/>
                <a:ea typeface="ＭＳ Ｐゴシック" charset="0"/>
              </a:rPr>
              <a:t>Generally BAM files are sorted by </a:t>
            </a:r>
            <a:r>
              <a:rPr lang="en-US" u="sng" dirty="0">
                <a:latin typeface="Calibri" charset="0"/>
                <a:ea typeface="ＭＳ Ｐゴシック" charset="0"/>
              </a:rPr>
              <a:t>position</a:t>
            </a:r>
          </a:p>
          <a:p>
            <a:pPr lvl="1"/>
            <a:r>
              <a:rPr lang="en-US" dirty="0">
                <a:latin typeface="Calibri" charset="0"/>
                <a:ea typeface="ＭＳ Ｐゴシック" charset="0"/>
              </a:rPr>
              <a:t>This is for performance reasons</a:t>
            </a:r>
          </a:p>
          <a:p>
            <a:pPr lvl="2"/>
            <a:r>
              <a:rPr lang="en-US" dirty="0">
                <a:latin typeface="Calibri" charset="0"/>
                <a:ea typeface="ＭＳ Ｐゴシック" charset="0"/>
              </a:rPr>
              <a:t>When sorted and indexed, arbitrary positions in a massive BAM file can be accessed rapidly</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Certain tools require a BAM sorted by </a:t>
            </a:r>
            <a:r>
              <a:rPr lang="en-US" u="sng" dirty="0">
                <a:latin typeface="Calibri" charset="0"/>
                <a:ea typeface="ＭＳ Ｐゴシック" charset="0"/>
              </a:rPr>
              <a:t>read name</a:t>
            </a:r>
          </a:p>
          <a:p>
            <a:pPr lvl="1"/>
            <a:r>
              <a:rPr lang="en-US" dirty="0">
                <a:latin typeface="Calibri" charset="0"/>
                <a:ea typeface="ＭＳ Ｐゴシック" charset="0"/>
              </a:rPr>
              <a:t>Usually this is when we need to easily identify both reads of a pair</a:t>
            </a:r>
          </a:p>
          <a:p>
            <a:pPr lvl="2"/>
            <a:r>
              <a:rPr lang="en-US" dirty="0">
                <a:latin typeface="Calibri" charset="0"/>
                <a:ea typeface="ＭＳ Ｐゴシック" charset="0"/>
              </a:rPr>
              <a:t>The insert size between two reads may be large</a:t>
            </a:r>
          </a:p>
          <a:p>
            <a:pPr lvl="2"/>
            <a:r>
              <a:rPr lang="en-US" dirty="0">
                <a:latin typeface="Calibri" charset="0"/>
                <a:ea typeface="ＭＳ Ｐゴシック" charset="0"/>
              </a:rPr>
              <a:t>In fusion detection we are interested in read pairs that map to different chromosomes</a:t>
            </a:r>
          </a:p>
        </p:txBody>
      </p:sp>
    </p:spTree>
    <p:extLst>
      <p:ext uri="{BB962C8B-B14F-4D97-AF65-F5344CB8AC3E}">
        <p14:creationId xmlns:p14="http://schemas.microsoft.com/office/powerpoint/2010/main" val="2350247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Genome browsers</a:t>
            </a:r>
          </a:p>
        </p:txBody>
      </p:sp>
    </p:spTree>
    <p:extLst>
      <p:ext uri="{BB962C8B-B14F-4D97-AF65-F5344CB8AC3E}">
        <p14:creationId xmlns:p14="http://schemas.microsoft.com/office/powerpoint/2010/main" val="2922552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b="1" dirty="0"/>
              <a:t>Introduction</a:t>
            </a:r>
          </a:p>
        </p:txBody>
      </p:sp>
    </p:spTree>
    <p:extLst>
      <p:ext uri="{BB962C8B-B14F-4D97-AF65-F5344CB8AC3E}">
        <p14:creationId xmlns:p14="http://schemas.microsoft.com/office/powerpoint/2010/main" val="2004740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Ensembl</a:t>
            </a:r>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UCSC</a:t>
            </a:r>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IGV</a:t>
            </a:r>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Fundamentals of data visualization</a:t>
            </a:r>
          </a:p>
        </p:txBody>
      </p:sp>
    </p:spTree>
    <p:extLst>
      <p:ext uri="{BB962C8B-B14F-4D97-AF65-F5344CB8AC3E}">
        <p14:creationId xmlns:p14="http://schemas.microsoft.com/office/powerpoint/2010/main" val="2261657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data visualization</a:t>
            </a:r>
          </a:p>
        </p:txBody>
      </p:sp>
      <p:sp>
        <p:nvSpPr>
          <p:cNvPr id="3" name="Content Placeholder 2"/>
          <p:cNvSpPr>
            <a:spLocks noGrp="1"/>
          </p:cNvSpPr>
          <p:nvPr>
            <p:ph idx="1"/>
          </p:nvPr>
        </p:nvSpPr>
        <p:spPr/>
        <p:txBody>
          <a:bodyPr>
            <a:normAutofit/>
          </a:bodyPr>
          <a:lstStyle/>
          <a:p>
            <a:r>
              <a:rPr lang="en-US" dirty="0">
                <a:solidFill>
                  <a:schemeClr val="tx1"/>
                </a:solidFill>
              </a:rPr>
              <a:t>Where to learn more about the art and science of visualization:</a:t>
            </a:r>
          </a:p>
          <a:p>
            <a:pPr lvl="1"/>
            <a:r>
              <a:rPr lang="en-US" dirty="0">
                <a:solidFill>
                  <a:schemeClr val="tx1"/>
                </a:solidFill>
              </a:rPr>
              <a:t>Collection of 40 Nature Methods articles on data visualization: </a:t>
            </a:r>
            <a:r>
              <a:rPr lang="en-US" dirty="0">
                <a:solidFill>
                  <a:schemeClr val="tx1"/>
                </a:solidFill>
                <a:hlinkClick r:id="rId2"/>
              </a:rPr>
              <a:t>“Points of View” Articles</a:t>
            </a:r>
            <a:endParaRPr lang="en-US" dirty="0">
              <a:solidFill>
                <a:schemeClr val="tx1"/>
              </a:solidFill>
            </a:endParaRPr>
          </a:p>
          <a:p>
            <a:pPr lvl="1"/>
            <a:r>
              <a:rPr lang="en-US" dirty="0">
                <a:solidFill>
                  <a:schemeClr val="tx1"/>
                </a:solidFill>
                <a:hlinkClick r:id="rId3"/>
              </a:rPr>
              <a:t>Visual design principles lecture</a:t>
            </a:r>
            <a:endParaRPr lang="en-US" dirty="0">
              <a:solidFill>
                <a:schemeClr val="tx1"/>
              </a:solidFill>
            </a:endParaRPr>
          </a:p>
        </p:txBody>
      </p:sp>
    </p:spTree>
    <p:extLst>
      <p:ext uri="{BB962C8B-B14F-4D97-AF65-F5344CB8AC3E}">
        <p14:creationId xmlns:p14="http://schemas.microsoft.com/office/powerpoint/2010/main" val="1464800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sp>
        <p:nvSpPr>
          <p:cNvPr id="7" name="TextBox 6">
            <a:extLst>
              <a:ext uri="{FF2B5EF4-FFF2-40B4-BE49-F238E27FC236}">
                <a16:creationId xmlns:a16="http://schemas.microsoft.com/office/drawing/2014/main" id="{C1613135-1D25-9041-9DB7-9B0A4E15DBEB}"/>
              </a:ext>
            </a:extLst>
          </p:cNvPr>
          <p:cNvSpPr txBox="1"/>
          <p:nvPr/>
        </p:nvSpPr>
        <p:spPr>
          <a:xfrm>
            <a:off x="70305" y="6411307"/>
            <a:ext cx="2129622" cy="369332"/>
          </a:xfrm>
          <a:prstGeom prst="rect">
            <a:avLst/>
          </a:prstGeom>
          <a:noFill/>
        </p:spPr>
        <p:txBody>
          <a:bodyPr wrap="none" rtlCol="0">
            <a:spAutoFit/>
          </a:bodyPr>
          <a:lstStyle/>
          <a:p>
            <a:r>
              <a:rPr lang="en-US" dirty="0">
                <a:hlinkClick r:id="rId2"/>
              </a:rPr>
              <a:t> Martin Krzywinski</a:t>
            </a:r>
            <a:endParaRPr lang="en-US" dirty="0"/>
          </a:p>
        </p:txBody>
      </p:sp>
      <p:grpSp>
        <p:nvGrpSpPr>
          <p:cNvPr id="14" name="Group 13">
            <a:extLst>
              <a:ext uri="{FF2B5EF4-FFF2-40B4-BE49-F238E27FC236}">
                <a16:creationId xmlns:a16="http://schemas.microsoft.com/office/drawing/2014/main" id="{04D247EE-7EE9-7041-AA7C-62DFA4B09A1C}"/>
              </a:ext>
            </a:extLst>
          </p:cNvPr>
          <p:cNvGrpSpPr/>
          <p:nvPr/>
        </p:nvGrpSpPr>
        <p:grpSpPr>
          <a:xfrm>
            <a:off x="840828" y="1702677"/>
            <a:ext cx="6920864" cy="4834758"/>
            <a:chOff x="840828" y="1702677"/>
            <a:chExt cx="6920864" cy="4834758"/>
          </a:xfrm>
        </p:grpSpPr>
        <p:pic>
          <p:nvPicPr>
            <p:cNvPr id="12" name="Content Placeholder 4">
              <a:extLst>
                <a:ext uri="{FF2B5EF4-FFF2-40B4-BE49-F238E27FC236}">
                  <a16:creationId xmlns:a16="http://schemas.microsoft.com/office/drawing/2014/main" id="{459FE9AF-B4E0-D44C-92AE-87C838B2315E}"/>
                </a:ext>
              </a:extLst>
            </p:cNvPr>
            <p:cNvPicPr>
              <a:picLocks noChangeAspect="1"/>
            </p:cNvPicPr>
            <p:nvPr/>
          </p:nvPicPr>
          <p:blipFill rotWithShape="1">
            <a:blip r:embed="rId3"/>
            <a:srcRect t="26315" b="5486"/>
            <a:stretch/>
          </p:blipFill>
          <p:spPr>
            <a:xfrm>
              <a:off x="840828" y="1702677"/>
              <a:ext cx="6920864" cy="4624552"/>
            </a:xfrm>
            <a:prstGeom prst="rect">
              <a:avLst/>
            </a:prstGeom>
          </p:spPr>
        </p:pic>
        <p:sp>
          <p:nvSpPr>
            <p:cNvPr id="6" name="Rectangle 5">
              <a:extLst>
                <a:ext uri="{FF2B5EF4-FFF2-40B4-BE49-F238E27FC236}">
                  <a16:creationId xmlns:a16="http://schemas.microsoft.com/office/drawing/2014/main" id="{51247134-90B1-9040-97D3-20397AC05B57}"/>
                </a:ext>
              </a:extLst>
            </p:cNvPr>
            <p:cNvSpPr/>
            <p:nvPr/>
          </p:nvSpPr>
          <p:spPr>
            <a:xfrm>
              <a:off x="2921877" y="3710153"/>
              <a:ext cx="3573515"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55BB88-F673-8E44-8AF2-424D8D592BBC}"/>
                </a:ext>
              </a:extLst>
            </p:cNvPr>
            <p:cNvSpPr/>
            <p:nvPr/>
          </p:nvSpPr>
          <p:spPr>
            <a:xfrm>
              <a:off x="5386553" y="6117022"/>
              <a:ext cx="2375139"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0582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pic>
        <p:nvPicPr>
          <p:cNvPr id="5" name="Content Placeholder 4">
            <a:extLst>
              <a:ext uri="{FF2B5EF4-FFF2-40B4-BE49-F238E27FC236}">
                <a16:creationId xmlns:a16="http://schemas.microsoft.com/office/drawing/2014/main" id="{2701A3B0-7207-8D4E-B86F-88EE6EC0E23F}"/>
              </a:ext>
            </a:extLst>
          </p:cNvPr>
          <p:cNvPicPr>
            <a:picLocks noGrp="1" noChangeAspect="1"/>
          </p:cNvPicPr>
          <p:nvPr>
            <p:ph idx="1"/>
          </p:nvPr>
        </p:nvPicPr>
        <p:blipFill rotWithShape="1">
          <a:blip r:embed="rId2"/>
          <a:srcRect t="15910"/>
          <a:stretch/>
        </p:blipFill>
        <p:spPr>
          <a:xfrm>
            <a:off x="840828" y="997096"/>
            <a:ext cx="6920864" cy="5702089"/>
          </a:xfrm>
        </p:spPr>
      </p:pic>
      <p:sp>
        <p:nvSpPr>
          <p:cNvPr id="4" name="TextBox 3">
            <a:extLst>
              <a:ext uri="{FF2B5EF4-FFF2-40B4-BE49-F238E27FC236}">
                <a16:creationId xmlns:a16="http://schemas.microsoft.com/office/drawing/2014/main" id="{8B9B6ABA-3001-0045-8007-0A2B7571729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4081129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rotWithShape="1">
          <a:blip r:embed="rId2"/>
          <a:srcRect b="25430"/>
          <a:stretch/>
        </p:blipFill>
        <p:spPr>
          <a:xfrm>
            <a:off x="227013" y="1337146"/>
            <a:ext cx="8636000" cy="3339958"/>
          </a:xfrm>
        </p:spPr>
      </p:pic>
      <p:sp>
        <p:nvSpPr>
          <p:cNvPr id="10" name="TextBox 9">
            <a:extLst>
              <a:ext uri="{FF2B5EF4-FFF2-40B4-BE49-F238E27FC236}">
                <a16:creationId xmlns:a16="http://schemas.microsoft.com/office/drawing/2014/main" id="{0BF5D24B-E7F0-5E47-8651-FABAF8A3AC24}"/>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547130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a:blip r:embed="rId2"/>
          <a:stretch>
            <a:fillRect/>
          </a:stretch>
        </p:blipFill>
        <p:spPr>
          <a:xfrm>
            <a:off x="227013" y="1337145"/>
            <a:ext cx="8636000" cy="4478985"/>
          </a:xfrm>
        </p:spPr>
      </p:pic>
      <p:sp>
        <p:nvSpPr>
          <p:cNvPr id="4" name="TextBox 3">
            <a:extLst>
              <a:ext uri="{FF2B5EF4-FFF2-40B4-BE49-F238E27FC236}">
                <a16:creationId xmlns:a16="http://schemas.microsoft.com/office/drawing/2014/main" id="{4024C22D-B30C-6C46-B644-92F627D2120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342186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Which is more effective (left or right?)</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2"/>
          <a:srcRect t="24901"/>
          <a:stretch/>
        </p:blipFill>
        <p:spPr>
          <a:xfrm>
            <a:off x="5450434" y="2123092"/>
            <a:ext cx="3423312" cy="3846020"/>
          </a:xfrm>
        </p:spPr>
      </p:pic>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145311" y="2847016"/>
            <a:ext cx="5178998" cy="2084964"/>
          </a:xfrm>
          <a:prstGeom prst="rect">
            <a:avLst/>
          </a:prstGeom>
        </p:spPr>
      </p:pic>
      <p:sp>
        <p:nvSpPr>
          <p:cNvPr id="6" name="TextBox 5">
            <a:extLst>
              <a:ext uri="{FF2B5EF4-FFF2-40B4-BE49-F238E27FC236}">
                <a16:creationId xmlns:a16="http://schemas.microsoft.com/office/drawing/2014/main" id="{D404BABF-FD04-A74D-8A19-019C24EBD98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357798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create visualizations of genomic data?</a:t>
            </a:r>
          </a:p>
        </p:txBody>
      </p:sp>
      <p:sp>
        <p:nvSpPr>
          <p:cNvPr id="3" name="Content Placeholder 2"/>
          <p:cNvSpPr>
            <a:spLocks noGrp="1"/>
          </p:cNvSpPr>
          <p:nvPr>
            <p:ph idx="1"/>
          </p:nvPr>
        </p:nvSpPr>
        <p:spPr/>
        <p:txBody>
          <a:bodyPr/>
          <a:lstStyle/>
          <a:p>
            <a:r>
              <a:rPr lang="en-US" dirty="0"/>
              <a:t>Data exploration and interpretation of results</a:t>
            </a:r>
          </a:p>
          <a:p>
            <a:pPr lvl="1"/>
            <a:r>
              <a:rPr lang="en-US" dirty="0"/>
              <a:t>QC analysis</a:t>
            </a:r>
          </a:p>
          <a:p>
            <a:pPr lvl="1"/>
            <a:r>
              <a:rPr lang="en-US" dirty="0"/>
              <a:t>Understanding whether/how an experiment worked</a:t>
            </a:r>
          </a:p>
          <a:p>
            <a:pPr lvl="1"/>
            <a:r>
              <a:rPr lang="en-US" dirty="0"/>
              <a:t>Discovery</a:t>
            </a:r>
          </a:p>
          <a:p>
            <a:pPr lvl="1"/>
            <a:endParaRPr lang="en-US" dirty="0"/>
          </a:p>
          <a:p>
            <a:r>
              <a:rPr lang="en-US" dirty="0"/>
              <a:t>Communication</a:t>
            </a:r>
          </a:p>
          <a:p>
            <a:pPr lvl="1"/>
            <a:r>
              <a:rPr lang="en-US" dirty="0"/>
              <a:t>Slides for presentations</a:t>
            </a:r>
          </a:p>
          <a:p>
            <a:pPr lvl="2"/>
            <a:r>
              <a:rPr lang="en-US" dirty="0"/>
              <a:t>e.g. Keynote, </a:t>
            </a:r>
            <a:r>
              <a:rPr lang="en-US" dirty="0" err="1"/>
              <a:t>Powerpoint</a:t>
            </a:r>
            <a:r>
              <a:rPr lang="en-US" dirty="0"/>
              <a:t>, etc.</a:t>
            </a:r>
          </a:p>
          <a:p>
            <a:pPr lvl="1"/>
            <a:r>
              <a:rPr lang="en-US" dirty="0"/>
              <a:t>Figures for publications</a:t>
            </a:r>
          </a:p>
          <a:p>
            <a:pPr lvl="2"/>
            <a:r>
              <a:rPr lang="en-US" dirty="0"/>
              <a:t>e.g. PDFs, PNGs, etc.</a:t>
            </a:r>
          </a:p>
          <a:p>
            <a:pPr lvl="3"/>
            <a:r>
              <a:rPr lang="en-US" dirty="0"/>
              <a:t>Illustrator, Gimp, Inkscape, etc.</a:t>
            </a:r>
          </a:p>
          <a:p>
            <a:pPr lvl="3"/>
            <a:r>
              <a:rPr lang="en-US" dirty="0"/>
              <a:t>R and R Studio</a:t>
            </a:r>
          </a:p>
        </p:txBody>
      </p:sp>
    </p:spTree>
    <p:extLst>
      <p:ext uri="{BB962C8B-B14F-4D97-AF65-F5344CB8AC3E}">
        <p14:creationId xmlns:p14="http://schemas.microsoft.com/office/powerpoint/2010/main" val="485426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EE9D-9937-4F46-8FC6-F3F28E919BFD}"/>
              </a:ext>
            </a:extLst>
          </p:cNvPr>
          <p:cNvSpPr>
            <a:spLocks noGrp="1"/>
          </p:cNvSpPr>
          <p:nvPr>
            <p:ph type="title"/>
          </p:nvPr>
        </p:nvSpPr>
        <p:spPr/>
        <p:txBody>
          <a:bodyPr/>
          <a:lstStyle/>
          <a:p>
            <a:r>
              <a:rPr lang="en-US" dirty="0"/>
              <a:t>When to use a pie chart</a:t>
            </a:r>
          </a:p>
        </p:txBody>
      </p:sp>
      <p:pic>
        <p:nvPicPr>
          <p:cNvPr id="5" name="Content Placeholder 4">
            <a:extLst>
              <a:ext uri="{FF2B5EF4-FFF2-40B4-BE49-F238E27FC236}">
                <a16:creationId xmlns:a16="http://schemas.microsoft.com/office/drawing/2014/main" id="{660077FE-6E7C-8E47-8587-EE3FB5D036FA}"/>
              </a:ext>
            </a:extLst>
          </p:cNvPr>
          <p:cNvPicPr>
            <a:picLocks noGrp="1" noChangeAspect="1"/>
          </p:cNvPicPr>
          <p:nvPr>
            <p:ph idx="1"/>
          </p:nvPr>
        </p:nvPicPr>
        <p:blipFill>
          <a:blip r:embed="rId3"/>
          <a:stretch>
            <a:fillRect/>
          </a:stretch>
        </p:blipFill>
        <p:spPr>
          <a:xfrm>
            <a:off x="705672" y="1842647"/>
            <a:ext cx="7516904" cy="3370483"/>
          </a:xfrm>
        </p:spPr>
      </p:pic>
      <p:sp>
        <p:nvSpPr>
          <p:cNvPr id="6" name="TextBox 5">
            <a:extLst>
              <a:ext uri="{FF2B5EF4-FFF2-40B4-BE49-F238E27FC236}">
                <a16:creationId xmlns:a16="http://schemas.microsoft.com/office/drawing/2014/main" id="{F8B11637-B0B3-F94B-A4FE-63D712E3D9D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2428892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When to </a:t>
            </a:r>
            <a:r>
              <a:rPr lang="en-US" u="sng" dirty="0"/>
              <a:t>not</a:t>
            </a:r>
            <a:r>
              <a:rPr lang="en-US" dirty="0"/>
              <a:t> use a pie chart</a:t>
            </a:r>
          </a:p>
        </p:txBody>
      </p:sp>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292451" y="1417605"/>
            <a:ext cx="8514223" cy="3427661"/>
          </a:xfrm>
          <a:prstGeom prst="rect">
            <a:avLst/>
          </a:prstGeom>
        </p:spPr>
      </p:pic>
      <p:sp>
        <p:nvSpPr>
          <p:cNvPr id="10" name="TextBox 9">
            <a:extLst>
              <a:ext uri="{FF2B5EF4-FFF2-40B4-BE49-F238E27FC236}">
                <a16:creationId xmlns:a16="http://schemas.microsoft.com/office/drawing/2014/main" id="{EB841605-1E87-6C43-B287-1FF5D2DD9967}"/>
              </a:ext>
            </a:extLst>
          </p:cNvPr>
          <p:cNvSpPr txBox="1"/>
          <p:nvPr/>
        </p:nvSpPr>
        <p:spPr>
          <a:xfrm>
            <a:off x="325821" y="5097517"/>
            <a:ext cx="6655989" cy="1200329"/>
          </a:xfrm>
          <a:prstGeom prst="rect">
            <a:avLst/>
          </a:prstGeom>
          <a:noFill/>
        </p:spPr>
        <p:txBody>
          <a:bodyPr wrap="none" rtlCol="0">
            <a:spAutoFit/>
          </a:bodyPr>
          <a:lstStyle/>
          <a:p>
            <a:pPr marL="285750" indent="-285750">
              <a:buFontTx/>
              <a:buChar char="-"/>
            </a:pPr>
            <a:r>
              <a:rPr lang="en-US" dirty="0"/>
              <a:t>Hard to judge proportions</a:t>
            </a:r>
          </a:p>
          <a:p>
            <a:pPr marL="285750" indent="-285750">
              <a:buFontTx/>
              <a:buChar char="-"/>
            </a:pPr>
            <a:r>
              <a:rPr lang="en-US" dirty="0"/>
              <a:t>Poor use of color</a:t>
            </a:r>
          </a:p>
          <a:p>
            <a:pPr marL="285750" indent="-285750">
              <a:buFontTx/>
              <a:buChar char="-"/>
            </a:pPr>
            <a:r>
              <a:rPr lang="en-US" dirty="0"/>
              <a:t>Hard to read labels</a:t>
            </a:r>
          </a:p>
          <a:p>
            <a:pPr marL="285750" indent="-285750">
              <a:buFontTx/>
              <a:buChar char="-"/>
            </a:pPr>
            <a:r>
              <a:rPr lang="en-US" dirty="0"/>
              <a:t>Over ½ of the categories had to broken out of the pie chart</a:t>
            </a:r>
          </a:p>
        </p:txBody>
      </p:sp>
      <p:sp>
        <p:nvSpPr>
          <p:cNvPr id="11" name="TextBox 10">
            <a:extLst>
              <a:ext uri="{FF2B5EF4-FFF2-40B4-BE49-F238E27FC236}">
                <a16:creationId xmlns:a16="http://schemas.microsoft.com/office/drawing/2014/main" id="{3EE2CF83-2743-3043-8330-E1F9F81536A6}"/>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
        <p:nvSpPr>
          <p:cNvPr id="12" name="TextBox 11">
            <a:extLst>
              <a:ext uri="{FF2B5EF4-FFF2-40B4-BE49-F238E27FC236}">
                <a16:creationId xmlns:a16="http://schemas.microsoft.com/office/drawing/2014/main" id="{F6467326-2042-0847-A2C1-DDBA80C7E7EC}"/>
              </a:ext>
            </a:extLst>
          </p:cNvPr>
          <p:cNvSpPr txBox="1"/>
          <p:nvPr/>
        </p:nvSpPr>
        <p:spPr>
          <a:xfrm>
            <a:off x="4382815" y="5020607"/>
            <a:ext cx="4653390" cy="304699"/>
          </a:xfrm>
          <a:prstGeom prst="rect">
            <a:avLst/>
          </a:prstGeom>
          <a:noFill/>
        </p:spPr>
        <p:txBody>
          <a:bodyPr wrap="none" rtlCol="0">
            <a:spAutoFit/>
          </a:bodyPr>
          <a:lstStyle/>
          <a:p>
            <a:r>
              <a:rPr lang="en-US" sz="1200" dirty="0"/>
              <a:t> Ahmet </a:t>
            </a:r>
            <a:r>
              <a:rPr lang="en-US" sz="1200" dirty="0" err="1"/>
              <a:t>Zehir</a:t>
            </a:r>
            <a:r>
              <a:rPr lang="en-US" sz="1200" dirty="0"/>
              <a:t> et al. (2017) Nature Medicine doi:10.1038/nm.4333</a:t>
            </a:r>
          </a:p>
        </p:txBody>
      </p:sp>
    </p:spTree>
    <p:extLst>
      <p:ext uri="{BB962C8B-B14F-4D97-AF65-F5344CB8AC3E}">
        <p14:creationId xmlns:p14="http://schemas.microsoft.com/office/powerpoint/2010/main" val="3082844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Same data with a redesigned approach</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3"/>
          <a:srcRect t="24901"/>
          <a:stretch/>
        </p:blipFill>
        <p:spPr>
          <a:xfrm>
            <a:off x="2252273" y="1030011"/>
            <a:ext cx="4726596" cy="5310232"/>
          </a:xfrm>
        </p:spPr>
      </p:pic>
      <p:sp>
        <p:nvSpPr>
          <p:cNvPr id="6" name="TextBox 5">
            <a:extLst>
              <a:ext uri="{FF2B5EF4-FFF2-40B4-BE49-F238E27FC236}">
                <a16:creationId xmlns:a16="http://schemas.microsoft.com/office/drawing/2014/main" id="{FDDFC693-67A6-F04D-8163-24EE5D110798}"/>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3864665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3B09-086F-5D40-BCFB-8472688CE1CD}"/>
              </a:ext>
            </a:extLst>
          </p:cNvPr>
          <p:cNvSpPr>
            <a:spLocks noGrp="1"/>
          </p:cNvSpPr>
          <p:nvPr>
            <p:ph type="title"/>
          </p:nvPr>
        </p:nvSpPr>
        <p:spPr/>
        <p:txBody>
          <a:bodyPr>
            <a:normAutofit/>
          </a:bodyPr>
          <a:lstStyle/>
          <a:p>
            <a:r>
              <a:rPr lang="en-US" dirty="0"/>
              <a:t>Selected articles on fundamentals of data viz</a:t>
            </a:r>
          </a:p>
        </p:txBody>
      </p:sp>
      <p:sp>
        <p:nvSpPr>
          <p:cNvPr id="3" name="Content Placeholder 2">
            <a:extLst>
              <a:ext uri="{FF2B5EF4-FFF2-40B4-BE49-F238E27FC236}">
                <a16:creationId xmlns:a16="http://schemas.microsoft.com/office/drawing/2014/main" id="{40BC7A87-34AD-C845-B17A-A929B98F9C2D}"/>
              </a:ext>
            </a:extLst>
          </p:cNvPr>
          <p:cNvSpPr>
            <a:spLocks noGrp="1"/>
          </p:cNvSpPr>
          <p:nvPr>
            <p:ph idx="1"/>
          </p:nvPr>
        </p:nvSpPr>
        <p:spPr/>
        <p:txBody>
          <a:bodyPr>
            <a:normAutofit lnSpcReduction="10000"/>
          </a:bodyPr>
          <a:lstStyle/>
          <a:p>
            <a:r>
              <a:rPr lang="en-US" dirty="0">
                <a:hlinkClick r:id="rId2"/>
              </a:rPr>
              <a:t>Visualizing samples with box plots</a:t>
            </a:r>
            <a:endParaRPr lang="en-US" dirty="0"/>
          </a:p>
          <a:p>
            <a:r>
              <a:rPr lang="en-US" dirty="0">
                <a:hlinkClick r:id="rId3"/>
              </a:rPr>
              <a:t>Circos plots</a:t>
            </a:r>
            <a:endParaRPr lang="en-US" dirty="0"/>
          </a:p>
          <a:p>
            <a:r>
              <a:rPr lang="en-US" dirty="0">
                <a:hlinkClick r:id="rId4"/>
              </a:rPr>
              <a:t>When to use (and not use) pie charts</a:t>
            </a:r>
            <a:endParaRPr lang="en-US" dirty="0"/>
          </a:p>
          <a:p>
            <a:pPr lvl="1"/>
            <a:endParaRPr lang="en-US" dirty="0"/>
          </a:p>
          <a:p>
            <a:r>
              <a:rPr lang="en-US" dirty="0">
                <a:solidFill>
                  <a:schemeClr val="tx1"/>
                </a:solidFill>
              </a:rPr>
              <a:t>Resources for choosing colors</a:t>
            </a:r>
          </a:p>
          <a:p>
            <a:pPr lvl="1"/>
            <a:r>
              <a:rPr lang="en-US" dirty="0">
                <a:solidFill>
                  <a:schemeClr val="tx1"/>
                </a:solidFill>
                <a:hlinkClick r:id="" action="ppaction://noaction"/>
              </a:rPr>
              <a:t>http://colorbrewer2.org/</a:t>
            </a:r>
          </a:p>
          <a:p>
            <a:pPr lvl="1"/>
            <a:r>
              <a:rPr lang="en-US" dirty="0">
                <a:solidFill>
                  <a:schemeClr val="tx1"/>
                </a:solidFill>
                <a:hlinkClick r:id="" action="ppaction://noaction"/>
              </a:rPr>
              <a:t>http://mkweb.bcgsc.ca/color/</a:t>
            </a:r>
            <a:endParaRPr lang="en-US" dirty="0">
              <a:solidFill>
                <a:schemeClr val="tx1"/>
              </a:solidFill>
            </a:endParaRPr>
          </a:p>
          <a:p>
            <a:pPr lvl="1"/>
            <a:r>
              <a:rPr lang="en-US" dirty="0">
                <a:solidFill>
                  <a:schemeClr val="tx1"/>
                </a:solidFill>
                <a:hlinkClick r:id="rId5"/>
              </a:rPr>
              <a:t>Understanding and using Color Palettes</a:t>
            </a:r>
            <a:endParaRPr lang="en-US" dirty="0">
              <a:solidFill>
                <a:schemeClr val="tx1"/>
              </a:solidFill>
            </a:endParaRPr>
          </a:p>
          <a:p>
            <a:pPr lvl="1"/>
            <a:r>
              <a:rPr lang="en-US" dirty="0">
                <a:solidFill>
                  <a:schemeClr val="tx1"/>
                </a:solidFill>
                <a:hlinkClick r:id="rId6"/>
              </a:rPr>
              <a:t>Color palettes for color blindness</a:t>
            </a:r>
            <a:endParaRPr lang="en-US" dirty="0">
              <a:solidFill>
                <a:schemeClr val="tx1"/>
              </a:solidFill>
            </a:endParaRPr>
          </a:p>
          <a:p>
            <a:pPr lvl="1"/>
            <a:r>
              <a:rPr lang="en-US" dirty="0">
                <a:hlinkClick r:id="rId7"/>
              </a:rPr>
              <a:t>Names for &gt;9000 colors</a:t>
            </a:r>
            <a:r>
              <a:rPr lang="en-US" dirty="0"/>
              <a:t> </a:t>
            </a:r>
          </a:p>
          <a:p>
            <a:pPr lvl="2"/>
            <a:r>
              <a:rPr lang="en-US" dirty="0"/>
              <a:t>Including 40 beer colors</a:t>
            </a:r>
            <a:endParaRPr lang="en-US" dirty="0">
              <a:solidFill>
                <a:schemeClr val="tx1"/>
              </a:solidFill>
            </a:endParaRPr>
          </a:p>
          <a:p>
            <a:pPr marL="0" indent="0">
              <a:buNone/>
            </a:pPr>
            <a:endParaRPr lang="en-US" dirty="0">
              <a:solidFill>
                <a:schemeClr val="tx1"/>
              </a:solidFill>
            </a:endParaRPr>
          </a:p>
          <a:p>
            <a:r>
              <a:rPr lang="en-US" dirty="0">
                <a:solidFill>
                  <a:schemeClr val="tx1"/>
                </a:solidFill>
              </a:rPr>
              <a:t>Credit to Martin </a:t>
            </a:r>
            <a:r>
              <a:rPr lang="en-US" dirty="0" err="1">
                <a:solidFill>
                  <a:schemeClr val="tx1"/>
                </a:solidFill>
              </a:rPr>
              <a:t>Krzywinski</a:t>
            </a:r>
            <a:r>
              <a:rPr lang="en-US" dirty="0">
                <a:solidFill>
                  <a:schemeClr val="tx1"/>
                </a:solidFill>
              </a:rPr>
              <a:t> for his extensive work in this area and many of the above resources</a:t>
            </a:r>
          </a:p>
          <a:p>
            <a:endParaRPr lang="en-US" dirty="0"/>
          </a:p>
          <a:p>
            <a:endParaRPr lang="en-US" dirty="0"/>
          </a:p>
        </p:txBody>
      </p:sp>
    </p:spTree>
    <p:extLst>
      <p:ext uri="{BB962C8B-B14F-4D97-AF65-F5344CB8AC3E}">
        <p14:creationId xmlns:p14="http://schemas.microsoft.com/office/powerpoint/2010/main" val="2201718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Best practices in visualization</a:t>
            </a:r>
          </a:p>
        </p:txBody>
      </p:sp>
    </p:spTree>
    <p:extLst>
      <p:ext uri="{BB962C8B-B14F-4D97-AF65-F5344CB8AC3E}">
        <p14:creationId xmlns:p14="http://schemas.microsoft.com/office/powerpoint/2010/main" val="2261657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this workshop</a:t>
            </a:r>
          </a:p>
        </p:txBody>
      </p:sp>
      <p:sp>
        <p:nvSpPr>
          <p:cNvPr id="3" name="Content Placeholder 2"/>
          <p:cNvSpPr>
            <a:spLocks noGrp="1"/>
          </p:cNvSpPr>
          <p:nvPr>
            <p:ph idx="1"/>
          </p:nvPr>
        </p:nvSpPr>
        <p:spPr/>
        <p:txBody>
          <a:bodyPr/>
          <a:lstStyle/>
          <a:p>
            <a:r>
              <a:rPr lang="en-US" dirty="0"/>
              <a:t>*Always* label axes</a:t>
            </a:r>
          </a:p>
          <a:p>
            <a:r>
              <a:rPr lang="en-US" dirty="0"/>
              <a:t>Consider readability of font size</a:t>
            </a:r>
          </a:p>
          <a:p>
            <a:r>
              <a:rPr lang="en-US" dirty="0"/>
              <a:t>Avoid vertical or angled text if possible</a:t>
            </a:r>
          </a:p>
          <a:p>
            <a:r>
              <a:rPr lang="en-US" dirty="0"/>
              <a:t>Avoid unnecessary use of color, point shapes, etc.</a:t>
            </a:r>
          </a:p>
          <a:p>
            <a:r>
              <a:rPr lang="en-US" dirty="0"/>
              <a:t>Chose colors wisely</a:t>
            </a:r>
          </a:p>
          <a:p>
            <a:r>
              <a:rPr lang="en-US" dirty="0"/>
              <a:t>If individual data points are being plotted and have started to really pile up on top of each other consider using a density function</a:t>
            </a:r>
          </a:p>
          <a:p>
            <a:r>
              <a:rPr lang="en-US" dirty="0"/>
              <a:t>Always be transparent about what data manipulation is taking place (e.g. log scale, filtering of outliers, etc.)</a:t>
            </a:r>
          </a:p>
        </p:txBody>
      </p:sp>
    </p:spTree>
    <p:extLst>
      <p:ext uri="{BB962C8B-B14F-4D97-AF65-F5344CB8AC3E}">
        <p14:creationId xmlns:p14="http://schemas.microsoft.com/office/powerpoint/2010/main" val="2723743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the experts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Figures</a:t>
            </a:r>
            <a:r>
              <a:rPr lang="en-US" dirty="0"/>
              <a:t> (</a:t>
            </a:r>
            <a:r>
              <a:rPr lang="en-US" dirty="0" err="1"/>
              <a:t>Rougier</a:t>
            </a:r>
            <a:r>
              <a:rPr lang="en-US" dirty="0"/>
              <a:t> et al. 2014):</a:t>
            </a:r>
          </a:p>
          <a:p>
            <a:pPr marL="0" indent="0">
              <a:buNone/>
            </a:pPr>
            <a:r>
              <a:rPr lang="en-US" dirty="0"/>
              <a:t>Scientific visualizations should act as a “a graphical interface between people and data”. Try to follow these rules.</a:t>
            </a:r>
          </a:p>
          <a:p>
            <a:pPr marL="457200" indent="-457200">
              <a:buFont typeface="+mj-lt"/>
              <a:buAutoNum type="arabicPeriod"/>
            </a:pPr>
            <a:r>
              <a:rPr lang="en-US" dirty="0"/>
              <a:t>Know Your Audience</a:t>
            </a:r>
          </a:p>
          <a:p>
            <a:pPr marL="457200" indent="-457200">
              <a:buFont typeface="+mj-lt"/>
              <a:buAutoNum type="arabicPeriod"/>
            </a:pPr>
            <a:r>
              <a:rPr lang="en-US" dirty="0"/>
              <a:t>Identify Your Message</a:t>
            </a:r>
          </a:p>
          <a:p>
            <a:pPr marL="457200" indent="-457200">
              <a:buFont typeface="+mj-lt"/>
              <a:buAutoNum type="arabicPeriod"/>
            </a:pPr>
            <a:r>
              <a:rPr lang="en-US" dirty="0"/>
              <a:t>Adapt the Figure to the Support Medium</a:t>
            </a:r>
          </a:p>
          <a:p>
            <a:pPr marL="457200" indent="-457200">
              <a:buFont typeface="+mj-lt"/>
              <a:buAutoNum type="arabicPeriod"/>
            </a:pPr>
            <a:r>
              <a:rPr lang="en-US" dirty="0"/>
              <a:t>Captions Are Not Optional</a:t>
            </a:r>
          </a:p>
          <a:p>
            <a:pPr marL="457200" indent="-457200">
              <a:buFont typeface="+mj-lt"/>
              <a:buAutoNum type="arabicPeriod"/>
            </a:pPr>
            <a:r>
              <a:rPr lang="en-US" dirty="0"/>
              <a:t>Do Not Trust the Defaults</a:t>
            </a:r>
          </a:p>
          <a:p>
            <a:pPr marL="457200" indent="-457200">
              <a:buFont typeface="+mj-lt"/>
              <a:buAutoNum type="arabicPeriod"/>
            </a:pPr>
            <a:r>
              <a:rPr lang="en-US" dirty="0"/>
              <a:t>Use Color Effectively</a:t>
            </a:r>
          </a:p>
          <a:p>
            <a:pPr marL="457200" indent="-457200">
              <a:buFont typeface="+mj-lt"/>
              <a:buAutoNum type="arabicPeriod"/>
            </a:pPr>
            <a:r>
              <a:rPr lang="en-US" dirty="0"/>
              <a:t>Do Not Mislead the Reader</a:t>
            </a:r>
          </a:p>
          <a:p>
            <a:pPr marL="457200" indent="-457200">
              <a:buFont typeface="+mj-lt"/>
              <a:buAutoNum type="arabicPeriod"/>
            </a:pPr>
            <a:r>
              <a:rPr lang="en-US" dirty="0"/>
              <a:t>Avoid “</a:t>
            </a:r>
            <a:r>
              <a:rPr lang="en-US" dirty="0" err="1"/>
              <a:t>Chartjunk</a:t>
            </a:r>
            <a:r>
              <a:rPr lang="en-US" dirty="0"/>
              <a:t>”</a:t>
            </a:r>
          </a:p>
          <a:p>
            <a:pPr marL="457200" indent="-457200">
              <a:buFont typeface="+mj-lt"/>
              <a:buAutoNum type="arabicPeriod"/>
            </a:pPr>
            <a:r>
              <a:rPr lang="en-US" dirty="0"/>
              <a:t>Message Trumps Beauty</a:t>
            </a:r>
          </a:p>
          <a:p>
            <a:pPr marL="457200" indent="-457200">
              <a:buFont typeface="+mj-lt"/>
              <a:buAutoNum type="arabicPeriod"/>
            </a:pPr>
            <a:r>
              <a:rPr lang="en-US" dirty="0"/>
              <a:t>Get the Right Tool</a:t>
            </a:r>
          </a:p>
        </p:txBody>
      </p:sp>
    </p:spTree>
    <p:extLst>
      <p:ext uri="{BB962C8B-B14F-4D97-AF65-F5344CB8AC3E}">
        <p14:creationId xmlns:p14="http://schemas.microsoft.com/office/powerpoint/2010/main" val="177469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Example visualizations using R</a:t>
            </a:r>
          </a:p>
        </p:txBody>
      </p:sp>
    </p:spTree>
    <p:extLst>
      <p:ext uri="{BB962C8B-B14F-4D97-AF65-F5344CB8AC3E}">
        <p14:creationId xmlns:p14="http://schemas.microsoft.com/office/powerpoint/2010/main" val="2261657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a:t>Histogram and scatterplot to define cell populations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a:t>Read coverage (X)</a:t>
            </a:r>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a:t>Proportion</a:t>
            </a:r>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347471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a:t>Clustering to define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a:t>Review of central dogma</a:t>
            </a:r>
          </a:p>
        </p:txBody>
      </p:sp>
    </p:spTree>
    <p:extLst>
      <p:ext uri="{BB962C8B-B14F-4D97-AF65-F5344CB8AC3E}">
        <p14:creationId xmlns:p14="http://schemas.microsoft.com/office/powerpoint/2010/main" val="3923339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“cell map” to represent the variant clusters in 100 hypothetical cells of a tissue</a:t>
            </a:r>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‘fish’ plot is used to represent sub-clones lost and gained over time</a:t>
            </a:r>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copy number variation</a:t>
            </a:r>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a:t>KRAS amplification in a metastatic breast cancer</a:t>
            </a:r>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6655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‘lollipop’ plot is used to variant recurrence in a gene  </a:t>
            </a:r>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
        <p:nvSpPr>
          <p:cNvPr id="3" name="TextBox 2"/>
          <p:cNvSpPr txBox="1"/>
          <p:nvPr/>
        </p:nvSpPr>
        <p:spPr>
          <a:xfrm>
            <a:off x="238128" y="6316508"/>
            <a:ext cx="7186583" cy="369332"/>
          </a:xfrm>
          <a:prstGeom prst="rect">
            <a:avLst/>
          </a:prstGeom>
          <a:noFill/>
        </p:spPr>
        <p:txBody>
          <a:bodyPr wrap="none" rtlCol="0">
            <a:spAutoFit/>
          </a:bodyPr>
          <a:lstStyle/>
          <a:p>
            <a:r>
              <a:rPr lang="en-US" dirty="0"/>
              <a:t>* Actually this one used “</a:t>
            </a:r>
            <a:r>
              <a:rPr lang="en-US" dirty="0" err="1"/>
              <a:t>ProteinPaint</a:t>
            </a:r>
            <a:r>
              <a:rPr lang="en-US" dirty="0"/>
              <a:t>” a web based tool we will try</a:t>
            </a:r>
          </a:p>
        </p:txBody>
      </p:sp>
    </p:spTree>
    <p:extLst>
      <p:ext uri="{BB962C8B-B14F-4D97-AF65-F5344CB8AC3E}">
        <p14:creationId xmlns:p14="http://schemas.microsoft.com/office/powerpoint/2010/main" val="3829010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‘waterfall’ plot is one way to visualize the pattern of recurrence in a cohort</a:t>
            </a:r>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Heatmaps</a:t>
            </a:r>
            <a:r>
              <a:rPr lang="en-US" dirty="0"/>
              <a:t> are a common way to simultaneously visualize multiple features of a dataset</a:t>
            </a:r>
          </a:p>
        </p:txBody>
      </p:sp>
      <p:pic>
        <p:nvPicPr>
          <p:cNvPr id="7" name="Content Placeholder 6">
            <a:extLst>
              <a:ext uri="{FF2B5EF4-FFF2-40B4-BE49-F238E27FC236}">
                <a16:creationId xmlns:a16="http://schemas.microsoft.com/office/drawing/2014/main" id="{BB9D8DA0-EBB8-8845-AEE6-E5FA370A01B5}"/>
              </a:ext>
            </a:extLst>
          </p:cNvPr>
          <p:cNvPicPr>
            <a:picLocks noGrp="1" noChangeAspect="1"/>
          </p:cNvPicPr>
          <p:nvPr>
            <p:ph idx="1"/>
          </p:nvPr>
        </p:nvPicPr>
        <p:blipFill>
          <a:blip r:embed="rId2"/>
          <a:stretch>
            <a:fillRect/>
          </a:stretch>
        </p:blipFill>
        <p:spPr>
          <a:xfrm>
            <a:off x="227013" y="1213214"/>
            <a:ext cx="8636000" cy="4726847"/>
          </a:xfrm>
        </p:spPr>
      </p:pic>
    </p:spTree>
    <p:extLst>
      <p:ext uri="{BB962C8B-B14F-4D97-AF65-F5344CB8AC3E}">
        <p14:creationId xmlns:p14="http://schemas.microsoft.com/office/powerpoint/2010/main" val="1791057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GenVisR was created to help others make common genomic visualizations</a:t>
            </a:r>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GenViz</a:t>
            </a:r>
            <a:r>
              <a:rPr lang="en-US" dirty="0"/>
              <a:t> course site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sz="2800" dirty="0">
                <a:hlinkClick r:id="rId2"/>
              </a:rPr>
              <a:t>www.genviz.org</a:t>
            </a:r>
            <a:r>
              <a:rPr lang="en-US" sz="2800" dirty="0"/>
              <a:t> </a:t>
            </a:r>
          </a:p>
        </p:txBody>
      </p:sp>
    </p:spTree>
    <p:extLst>
      <p:ext uri="{BB962C8B-B14F-4D97-AF65-F5344CB8AC3E}">
        <p14:creationId xmlns:p14="http://schemas.microsoft.com/office/powerpoint/2010/main" val="2649049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for module 1</a:t>
            </a:r>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a:p>
            <a:pPr marL="0" indent="0" algn="ctr">
              <a:buNone/>
            </a:pPr>
            <a:r>
              <a:rPr lang="en-US" dirty="0">
                <a:hlinkClick r:id="rId2"/>
              </a:rPr>
              <a:t>www.genviz.org/course/#module-1</a:t>
            </a:r>
            <a:r>
              <a:rPr lang="en-US" dirty="0"/>
              <a:t> </a:t>
            </a:r>
          </a:p>
          <a:p>
            <a:endParaRPr lang="en-US" dirty="0"/>
          </a:p>
          <a:p>
            <a:endParaRPr lang="en-US" dirty="0"/>
          </a:p>
        </p:txBody>
      </p:sp>
    </p:spTree>
    <p:extLst>
      <p:ext uri="{BB962C8B-B14F-4D97-AF65-F5344CB8AC3E}">
        <p14:creationId xmlns:p14="http://schemas.microsoft.com/office/powerpoint/2010/main" val="162607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a:t>
            </a:r>
            <a:r>
              <a:rPr lang="en-US" dirty="0" err="1"/>
              <a:t>Omics</a:t>
            </a:r>
            <a:r>
              <a:rPr lang="en-US" dirty="0"/>
              <a:t> technologies</a:t>
            </a:r>
          </a:p>
        </p:txBody>
      </p:sp>
    </p:spTree>
    <p:extLst>
      <p:ext uri="{BB962C8B-B14F-4D97-AF65-F5344CB8AC3E}">
        <p14:creationId xmlns:p14="http://schemas.microsoft.com/office/powerpoint/2010/main" val="1227985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602772"/>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1410</TotalTime>
  <Words>4201</Words>
  <Application>Microsoft Macintosh PowerPoint</Application>
  <PresentationFormat>On-screen Show (4:3)</PresentationFormat>
  <Paragraphs>637</Paragraphs>
  <Slides>78</Slides>
  <Notes>17</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Bookman Old Style</vt:lpstr>
      <vt:lpstr>Calibri</vt:lpstr>
      <vt:lpstr>Courier</vt:lpstr>
      <vt:lpstr>Courier New</vt:lpstr>
      <vt:lpstr>Trebuchet MS</vt:lpstr>
      <vt:lpstr>Wingdings</vt:lpstr>
      <vt:lpstr>MGI_PPT_template_4-3_v1b</vt:lpstr>
      <vt:lpstr>GenViz Module 1: Introduction to genomic data visualization and interpretation</vt:lpstr>
      <vt:lpstr>PowerPoint Presentation</vt:lpstr>
      <vt:lpstr>Learning objectives of the course</vt:lpstr>
      <vt:lpstr>Learning objectives of module 1</vt:lpstr>
      <vt:lpstr>PowerPoint Presentation</vt:lpstr>
      <vt:lpstr>Why do we create visualizations of genomic data?</vt:lpstr>
      <vt:lpstr>Review of central dogma</vt:lpstr>
      <vt:lpstr>PowerPoint Presentation</vt:lpstr>
      <vt:lpstr>Non-parallel (Sanger) sequencing</vt:lpstr>
      <vt:lpstr>Non-parallel (Sanger) sequencing</vt:lpstr>
      <vt:lpstr>Costs of sequencing a human genome have plummeted from $100M to $1000</vt:lpstr>
      <vt:lpstr>Massively parallel sequencing (NGS) has transformed biomedical inquiry</vt:lpstr>
      <vt:lpstr>Massively Parallel DNA sequencing instruments</vt:lpstr>
      <vt:lpstr>Library Construction for MPS</vt:lpstr>
      <vt:lpstr>Hybrid Capture</vt:lpstr>
      <vt:lpstr>Multiplex PCR Amplification of Targets</vt:lpstr>
      <vt:lpstr>Illumina: Massively Parallel Sequencing by Synthesis</vt:lpstr>
      <vt:lpstr>Platforms: Oxford Nanopore Sequencing</vt:lpstr>
      <vt:lpstr>Nanopore Sequencing Devices</vt:lpstr>
      <vt:lpstr>Future nanopore developments</vt:lpstr>
      <vt:lpstr>Genomics research has exploded with the rapid advances in DNA sequencing technologies</vt:lpstr>
      <vt:lpstr>Short read alignments – The fundamental unit of most omics assays</vt:lpstr>
      <vt:lpstr>Whole genome, exome and transcriptome sequencing allows us to detect and confirm many different variant types</vt:lpstr>
      <vt:lpstr>PowerPoint Presentation</vt:lpstr>
      <vt:lpstr>Common genomic data file formats</vt:lpstr>
      <vt:lpstr>Fasta – format for representing nucleic acid or amino acid sequences</vt:lpstr>
      <vt:lpstr>Fastq – format for representing raw sequence – base calls and quality values</vt:lpstr>
      <vt:lpstr>Read naming conventions</vt:lpstr>
      <vt:lpstr>Quality values - Phred scores and ASCII glyphs</vt:lpstr>
      <vt:lpstr>GFF/GTF - representing sequence features</vt:lpstr>
      <vt:lpstr>GFF/GTF – general structure</vt:lpstr>
      <vt:lpstr>Ensembl GTF example record</vt:lpstr>
      <vt:lpstr>VCF file</vt:lpstr>
      <vt:lpstr>Example of SAM/BAM file format</vt:lpstr>
      <vt:lpstr>Introduction to the SAM/BAM format</vt:lpstr>
      <vt:lpstr>SAM/BAM header section</vt:lpstr>
      <vt:lpstr>SAM/BAM alignment section</vt:lpstr>
      <vt:lpstr>SAM/BAM flags explained</vt:lpstr>
      <vt:lpstr>CIGAR strings explained</vt:lpstr>
      <vt:lpstr>CRAM files</vt:lpstr>
      <vt:lpstr>Introduction to the BED format</vt:lpstr>
      <vt:lpstr>Manipulation of alignment, region and variant files</vt:lpstr>
      <vt:lpstr>PowerPoint Presentation</vt:lpstr>
      <vt:lpstr>Common sources of confusion</vt:lpstr>
      <vt:lpstr>Genomic coordinates – 1 vs 0 based</vt:lpstr>
      <vt:lpstr>Genome builds</vt:lpstr>
      <vt:lpstr>Variant shifting (alignment) and parsimony/trimming</vt:lpstr>
      <vt:lpstr>How should I sort my SAM/BAM file?</vt:lpstr>
      <vt:lpstr>PowerPoint Presentation</vt:lpstr>
      <vt:lpstr>Genome browsers - Ensembl</vt:lpstr>
      <vt:lpstr>Genome browsers - UCSC</vt:lpstr>
      <vt:lpstr>Genome browsers - IGV</vt:lpstr>
      <vt:lpstr>PowerPoint Presentation</vt:lpstr>
      <vt:lpstr>Fundamentals of data visualization</vt:lpstr>
      <vt:lpstr>Which series is more effective (top or bottom)?</vt:lpstr>
      <vt:lpstr>Which series is more effective (top or bottom)?</vt:lpstr>
      <vt:lpstr>Which is more effective (left or right?)</vt:lpstr>
      <vt:lpstr>Which is more effective (left or right?)</vt:lpstr>
      <vt:lpstr>Which is more effective (left or right?)</vt:lpstr>
      <vt:lpstr>When to use a pie chart</vt:lpstr>
      <vt:lpstr>When to not use a pie chart</vt:lpstr>
      <vt:lpstr>Same data with a redesigned approach</vt:lpstr>
      <vt:lpstr>Selected articles on fundamentals of data viz</vt:lpstr>
      <vt:lpstr>PowerPoint Presentation</vt:lpstr>
      <vt:lpstr>Best practices from this workshop</vt:lpstr>
      <vt:lpstr>Best practices from the experts</vt:lpstr>
      <vt:lpstr>PowerPoint Presentation</vt:lpstr>
      <vt:lpstr>Histogram and scatterplot to define cell populations</vt:lpstr>
      <vt:lpstr>Clustering to define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recurrence in a cohort</vt:lpstr>
      <vt:lpstr>Heatmaps are a common way to simultaneously visualize multiple features of a dataset</vt:lpstr>
      <vt:lpstr>GenVisR was created to help others make common genomic visualizations</vt:lpstr>
      <vt:lpstr>Introduction to GenViz course site</vt:lpstr>
      <vt:lpstr>Tutorial for module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Griffith, Obi</cp:lastModifiedBy>
  <cp:revision>102</cp:revision>
  <dcterms:created xsi:type="dcterms:W3CDTF">2015-05-07T20:45:54Z</dcterms:created>
  <dcterms:modified xsi:type="dcterms:W3CDTF">2019-04-08T08:33:49Z</dcterms:modified>
</cp:coreProperties>
</file>